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8" r:id="rId1"/>
  </p:sldMasterIdLst>
  <p:notesMasterIdLst>
    <p:notesMasterId r:id="rId12"/>
  </p:notesMasterIdLst>
  <p:sldIdLst>
    <p:sldId id="256" r:id="rId2"/>
    <p:sldId id="257" r:id="rId3"/>
    <p:sldId id="259" r:id="rId4"/>
    <p:sldId id="260" r:id="rId5"/>
    <p:sldId id="268" r:id="rId6"/>
    <p:sldId id="270" r:id="rId7"/>
    <p:sldId id="262" r:id="rId8"/>
    <p:sldId id="269" r:id="rId9"/>
    <p:sldId id="271" r:id="rId10"/>
    <p:sldId id="265" r:id="rId11"/>
  </p:sldIdLst>
  <p:sldSz cx="9144000" cy="6858000" type="screen4x3"/>
  <p:notesSz cx="6858000" cy="9144000"/>
  <p:embeddedFontLst>
    <p:embeddedFont>
      <p:font typeface="Raleway" panose="020B0604020202020204" charset="0"/>
      <p:regular r:id="rId13"/>
      <p:bold r:id="rId14"/>
      <p:italic r:id="rId15"/>
      <p:boldItalic r:id="rId16"/>
    </p:embeddedFont>
    <p:embeddedFont>
      <p:font typeface="Lato" panose="020B0604020202020204" charset="0"/>
      <p:regular r:id="rId17"/>
      <p:bold r:id="rId18"/>
      <p:italic r:id="rId19"/>
      <p:boldItalic r:id="rId20"/>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Ross Carlton" initials=""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C116AEDD-D8D1-4A63-9690-A566DDC96DD8}">
  <a:tblStyle styleId="{C116AEDD-D8D1-4A63-9690-A566DDC96DD8}" styleName="Table_0">
    <a:wholeTbl>
      <a:tcStyle>
        <a:tcBdr>
          <a:left>
            <a:ln w="9525" cap="flat" cmpd="sng">
              <a:solidFill>
                <a:srgbClr val="000000"/>
              </a:solidFill>
              <a:prstDash val="solid"/>
              <a:round/>
              <a:headEnd type="none" w="med" len="med"/>
              <a:tailEnd type="none" w="med" len="med"/>
            </a:ln>
          </a:left>
          <a:right>
            <a:ln w="9525" cap="flat" cmpd="sng">
              <a:solidFill>
                <a:srgbClr val="000000"/>
              </a:solidFill>
              <a:prstDash val="solid"/>
              <a:round/>
              <a:headEnd type="none" w="med" len="med"/>
              <a:tailEnd type="none" w="med" len="med"/>
            </a:ln>
          </a:right>
          <a:top>
            <a:ln w="9525" cap="flat" cmpd="sng">
              <a:solidFill>
                <a:srgbClr val="000000"/>
              </a:solidFill>
              <a:prstDash val="solid"/>
              <a:round/>
              <a:headEnd type="none" w="med" len="med"/>
              <a:tailEnd type="none" w="med" len="med"/>
            </a:ln>
          </a:top>
          <a:bottom>
            <a:ln w="9525" cap="flat" cmpd="sng">
              <a:solidFill>
                <a:srgbClr val="000000"/>
              </a:solidFill>
              <a:prstDash val="solid"/>
              <a:round/>
              <a:headEnd type="none" w="med" len="med"/>
              <a:tailEnd type="none" w="med" len="med"/>
            </a:ln>
          </a:bottom>
          <a:insideH>
            <a:ln w="9525" cap="flat" cmpd="sng">
              <a:solidFill>
                <a:srgbClr val="000000"/>
              </a:solidFill>
              <a:prstDash val="solid"/>
              <a:round/>
              <a:headEnd type="none" w="med" len="med"/>
              <a:tailEnd type="none" w="med" len="med"/>
            </a:ln>
          </a:insideH>
          <a:insideV>
            <a:ln w="9525" cap="flat" cmpd="sng">
              <a:solidFill>
                <a:srgbClr val="000000"/>
              </a:solidFill>
              <a:prstDash val="solid"/>
              <a:round/>
              <a:headEnd type="none" w="med" len="med"/>
              <a:tailEnd type="none" w="med" len="med"/>
            </a:ln>
          </a:insideV>
        </a:tcBdr>
      </a:tcStyle>
    </a:wholeTbl>
  </a:tblStyle>
  <a:tblStyle styleId="{BA519D54-8B94-4934-B43A-A5757C6201A8}" styleName="Table_1">
    <a:wholeTbl>
      <a:tcStyle>
        <a:tcBdr>
          <a:left>
            <a:ln w="9525" cap="flat" cmpd="sng">
              <a:solidFill>
                <a:srgbClr val="9E9E9E"/>
              </a:solidFill>
              <a:prstDash val="solid"/>
              <a:round/>
              <a:headEnd type="none" w="med" len="med"/>
              <a:tailEnd type="none" w="med" len="med"/>
            </a:ln>
          </a:left>
          <a:right>
            <a:ln w="9525" cap="flat" cmpd="sng">
              <a:solidFill>
                <a:srgbClr val="9E9E9E"/>
              </a:solidFill>
              <a:prstDash val="solid"/>
              <a:round/>
              <a:headEnd type="none" w="med" len="med"/>
              <a:tailEnd type="none" w="med" len="med"/>
            </a:ln>
          </a:right>
          <a:top>
            <a:ln w="9525" cap="flat" cmpd="sng">
              <a:solidFill>
                <a:srgbClr val="9E9E9E"/>
              </a:solidFill>
              <a:prstDash val="solid"/>
              <a:round/>
              <a:headEnd type="none" w="med" len="med"/>
              <a:tailEnd type="none" w="med" len="med"/>
            </a:ln>
          </a:top>
          <a:bottom>
            <a:ln w="9525" cap="flat" cmpd="sng">
              <a:solidFill>
                <a:srgbClr val="9E9E9E"/>
              </a:solidFill>
              <a:prstDash val="solid"/>
              <a:round/>
              <a:headEnd type="none" w="med" len="med"/>
              <a:tailEnd type="none" w="med" len="med"/>
            </a:ln>
          </a:bottom>
          <a:insideH>
            <a:ln w="9525" cap="flat" cmpd="sng">
              <a:solidFill>
                <a:srgbClr val="9E9E9E"/>
              </a:solidFill>
              <a:prstDash val="solid"/>
              <a:round/>
              <a:headEnd type="none" w="med" len="med"/>
              <a:tailEnd type="none" w="med" len="med"/>
            </a:ln>
          </a:insideH>
          <a:insideV>
            <a:ln w="9525" cap="flat" cmpd="sng">
              <a:solidFill>
                <a:srgbClr val="9E9E9E"/>
              </a:solidFill>
              <a:prstDash val="solid"/>
              <a:round/>
              <a:headEnd type="none" w="med" len="med"/>
              <a:tailEnd type="none" w="med" len="med"/>
            </a:ln>
          </a:insideV>
        </a:tcBdr>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20"/>
    <p:restoredTop sz="94660"/>
  </p:normalViewPr>
  <p:slideViewPr>
    <p:cSldViewPr>
      <p:cViewPr>
        <p:scale>
          <a:sx n="70" d="100"/>
          <a:sy n="70" d="100"/>
        </p:scale>
        <p:origin x="1302" y="84"/>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font" Target="fonts/font1.fntdata"/><Relationship Id="rId18" Type="http://schemas.openxmlformats.org/officeDocument/2006/relationships/font" Target="fonts/font6.fntdata"/><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notesMaster" Target="notesMasters/notesMaster1.xml"/><Relationship Id="rId17" Type="http://schemas.openxmlformats.org/officeDocument/2006/relationships/font" Target="fonts/font5.fntdata"/><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font" Target="fonts/font4.fntdata"/><Relationship Id="rId20"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font" Target="fonts/font3.fntdata"/><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font" Target="fonts/font7.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2.fntdata"/><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685800" y="4343400"/>
            <a:ext cx="5486399" cy="4114800"/>
          </a:xfrm>
          <a:prstGeom prst="rect">
            <a:avLst/>
          </a:prstGeom>
          <a:noFill/>
          <a:ln>
            <a:noFill/>
          </a:ln>
        </p:spPr>
        <p:txBody>
          <a:bodyPr lIns="91425" tIns="91425" rIns="91425" bIns="91425" anchor="t" anchorCtr="0"/>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a:endParaRPr/>
          </a:p>
        </p:txBody>
      </p:sp>
    </p:spTree>
    <p:extLst>
      <p:ext uri="{BB962C8B-B14F-4D97-AF65-F5344CB8AC3E}">
        <p14:creationId xmlns:p14="http://schemas.microsoft.com/office/powerpoint/2010/main" val="4037347487"/>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Shape 7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76" name="Shape 76"/>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67630954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Shape 82"/>
          <p:cNvSpPr>
            <a:spLocks noGrp="1" noRot="1" noChangeAspect="1"/>
          </p:cNvSpPr>
          <p:nvPr>
            <p:ph type="sldImg" idx="2"/>
          </p:nvPr>
        </p:nvSpPr>
        <p:spPr>
          <a:xfrm>
            <a:off x="1143225" y="685800"/>
            <a:ext cx="4572299"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83" name="Shape 83"/>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55098611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06" name="Shape 106"/>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marL="457200" lvl="0" indent="-228600" rtl="0">
              <a:spcBef>
                <a:spcPts val="0"/>
              </a:spcBef>
              <a:buClr>
                <a:schemeClr val="dk1"/>
              </a:buClr>
              <a:buChar char="-"/>
            </a:pPr>
            <a:r>
              <a:rPr lang="en">
                <a:solidFill>
                  <a:schemeClr val="dk1"/>
                </a:solidFill>
              </a:rPr>
              <a:t>Recent healthcare reforms have made it increasingly difficult to demonstrate patient need that justifies reimbursement for expensive myoelectric arms. </a:t>
            </a:r>
          </a:p>
          <a:p>
            <a:pPr marL="457200" lvl="0" indent="-228600" rtl="0">
              <a:spcBef>
                <a:spcPts val="0"/>
              </a:spcBef>
              <a:buClr>
                <a:schemeClr val="dk1"/>
              </a:buClr>
              <a:buChar char="-"/>
            </a:pPr>
            <a:r>
              <a:rPr lang="en">
                <a:solidFill>
                  <a:schemeClr val="dk1"/>
                </a:solidFill>
              </a:rPr>
              <a:t>Fishbone Prosthetics innovative design allows us to dramatically decrease the cost of the device without a significant compromise in function</a:t>
            </a:r>
          </a:p>
        </p:txBody>
      </p:sp>
    </p:spTree>
    <p:extLst>
      <p:ext uri="{BB962C8B-B14F-4D97-AF65-F5344CB8AC3E}">
        <p14:creationId xmlns:p14="http://schemas.microsoft.com/office/powerpoint/2010/main" val="30370052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6"/>
        <p:cNvGrpSpPr/>
        <p:nvPr/>
      </p:nvGrpSpPr>
      <p:grpSpPr>
        <a:xfrm>
          <a:off x="0" y="0"/>
          <a:ext cx="0" cy="0"/>
          <a:chOff x="0" y="0"/>
          <a:chExt cx="0" cy="0"/>
        </a:xfrm>
      </p:grpSpPr>
      <p:sp>
        <p:nvSpPr>
          <p:cNvPr id="117" name="Shape 117"/>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18" name="Shape 118"/>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r>
              <a:rPr lang="en"/>
              <a:t>There are several reasons the practitioner will prescribe our device to the patient. Ultimately, their priority is to improve the quality of life for the patient, but we can’t forget that they are running a business too. </a:t>
            </a:r>
          </a:p>
          <a:p>
            <a:pPr lvl="0" rtl="0">
              <a:spcBef>
                <a:spcPts val="0"/>
              </a:spcBef>
              <a:buNone/>
            </a:pPr>
            <a:endParaRPr/>
          </a:p>
          <a:p>
            <a:pPr marL="457200" lvl="0" indent="-228600" rtl="0">
              <a:spcBef>
                <a:spcPts val="0"/>
              </a:spcBef>
              <a:buChar char="-"/>
            </a:pPr>
            <a:r>
              <a:rPr lang="en"/>
              <a:t>This means that Insurance providers will approve our device as the Least expensive appropriate option. The cost effective design will put an end to the cyclical denial / appeal battle currently plaguing the industry, and allow the practitioner to get our device to the patient 3-4 months faster. </a:t>
            </a:r>
          </a:p>
          <a:p>
            <a:pPr lvl="0" rtl="0">
              <a:spcBef>
                <a:spcPts val="0"/>
              </a:spcBef>
              <a:buNone/>
            </a:pPr>
            <a:endParaRPr/>
          </a:p>
          <a:p>
            <a:pPr marL="457200" lvl="0" indent="-228600" rtl="0">
              <a:spcBef>
                <a:spcPts val="0"/>
              </a:spcBef>
              <a:buChar char="-"/>
            </a:pPr>
            <a:r>
              <a:rPr lang="en"/>
              <a:t>The lightweight and comfortable design will discourage limb abandonment leading to an increase in patient compliance.</a:t>
            </a:r>
          </a:p>
          <a:p>
            <a:pPr lvl="0" rtl="0">
              <a:spcBef>
                <a:spcPts val="0"/>
              </a:spcBef>
              <a:buNone/>
            </a:pPr>
            <a:endParaRPr/>
          </a:p>
          <a:p>
            <a:pPr marL="457200" lvl="0" indent="-228600" rtl="0">
              <a:spcBef>
                <a:spcPts val="0"/>
              </a:spcBef>
              <a:buChar char="-"/>
            </a:pPr>
            <a:r>
              <a:rPr lang="en"/>
              <a:t>Our cost effective materials will allow us to bring prices down drastically without a considerable compromise in function</a:t>
            </a:r>
          </a:p>
          <a:p>
            <a:pPr marL="457200" lvl="0" indent="-228600" rtl="0">
              <a:spcBef>
                <a:spcPts val="0"/>
              </a:spcBef>
              <a:buChar char="-"/>
            </a:pPr>
            <a:endParaRPr/>
          </a:p>
        </p:txBody>
      </p:sp>
    </p:spTree>
    <p:extLst>
      <p:ext uri="{BB962C8B-B14F-4D97-AF65-F5344CB8AC3E}">
        <p14:creationId xmlns:p14="http://schemas.microsoft.com/office/powerpoint/2010/main" val="158146281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Shape 136"/>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37" name="Shape 137"/>
          <p:cNvSpPr txBox="1">
            <a:spLocks noGrp="1"/>
          </p:cNvSpPr>
          <p:nvPr>
            <p:ph type="body" idx="1"/>
          </p:nvPr>
        </p:nvSpPr>
        <p:spPr>
          <a:xfrm>
            <a:off x="685800" y="4343400"/>
            <a:ext cx="5486400" cy="4114800"/>
          </a:xfrm>
          <a:prstGeom prst="rect">
            <a:avLst/>
          </a:prstGeom>
        </p:spPr>
        <p:txBody>
          <a:bodyPr lIns="91425" tIns="91425" rIns="91425" bIns="91425" anchor="t" anchorCtr="0">
            <a:noAutofit/>
          </a:bodyPr>
          <a:lstStyle/>
          <a:p>
            <a:pPr lvl="0" rtl="0">
              <a:spcBef>
                <a:spcPts val="0"/>
              </a:spcBef>
              <a:buNone/>
            </a:pPr>
            <a:endParaRPr/>
          </a:p>
        </p:txBody>
      </p:sp>
    </p:spTree>
    <p:extLst>
      <p:ext uri="{BB962C8B-B14F-4D97-AF65-F5344CB8AC3E}">
        <p14:creationId xmlns:p14="http://schemas.microsoft.com/office/powerpoint/2010/main" val="319238470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0"/>
        <p:cNvGrpSpPr/>
        <p:nvPr/>
      </p:nvGrpSpPr>
      <p:grpSpPr>
        <a:xfrm>
          <a:off x="0" y="0"/>
          <a:ext cx="0" cy="0"/>
          <a:chOff x="0" y="0"/>
          <a:chExt cx="0" cy="0"/>
        </a:xfrm>
      </p:grpSpPr>
      <p:sp>
        <p:nvSpPr>
          <p:cNvPr id="161" name="Shape 161"/>
          <p:cNvSpPr>
            <a:spLocks noGrp="1" noRot="1" noChangeAspect="1"/>
          </p:cNvSpPr>
          <p:nvPr>
            <p:ph type="sldImg" idx="2"/>
          </p:nvPr>
        </p:nvSpPr>
        <p:spPr>
          <a:xfrm>
            <a:off x="1143000" y="685800"/>
            <a:ext cx="4572000" cy="342900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62" name="Shape 162"/>
          <p:cNvSpPr txBox="1">
            <a:spLocks noGrp="1"/>
          </p:cNvSpPr>
          <p:nvPr>
            <p:ph type="body" idx="1"/>
          </p:nvPr>
        </p:nvSpPr>
        <p:spPr>
          <a:xfrm>
            <a:off x="685800" y="4343400"/>
            <a:ext cx="5486399" cy="4114800"/>
          </a:xfrm>
          <a:prstGeom prst="rect">
            <a:avLst/>
          </a:prstGeom>
        </p:spPr>
        <p:txBody>
          <a:bodyPr lIns="91425" tIns="91425" rIns="91425" bIns="91425" anchor="t" anchorCtr="0">
            <a:noAutofit/>
          </a:bodyPr>
          <a:lstStyle/>
          <a:p>
            <a:pPr lvl="0">
              <a:spcBef>
                <a:spcPts val="0"/>
              </a:spcBef>
              <a:buNone/>
            </a:pPr>
            <a:endParaRPr/>
          </a:p>
        </p:txBody>
      </p:sp>
    </p:spTree>
    <p:extLst>
      <p:ext uri="{BB962C8B-B14F-4D97-AF65-F5344CB8AC3E}">
        <p14:creationId xmlns:p14="http://schemas.microsoft.com/office/powerpoint/2010/main" val="14755027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cSld name="Title">
    <p:spTree>
      <p:nvGrpSpPr>
        <p:cNvPr id="1" name="Shape 8"/>
        <p:cNvGrpSpPr/>
        <p:nvPr/>
      </p:nvGrpSpPr>
      <p:grpSpPr>
        <a:xfrm>
          <a:off x="0" y="0"/>
          <a:ext cx="0" cy="0"/>
          <a:chOff x="0" y="0"/>
          <a:chExt cx="0" cy="0"/>
        </a:xfrm>
      </p:grpSpPr>
      <p:sp>
        <p:nvSpPr>
          <p:cNvPr id="9" name="Shape 9"/>
          <p:cNvSpPr txBox="1">
            <a:spLocks noGrp="1"/>
          </p:cNvSpPr>
          <p:nvPr>
            <p:ph type="ctrTitle"/>
          </p:nvPr>
        </p:nvSpPr>
        <p:spPr>
          <a:xfrm>
            <a:off x="721425" y="3785246"/>
            <a:ext cx="5216699" cy="1546500"/>
          </a:xfrm>
          <a:prstGeom prst="rect">
            <a:avLst/>
          </a:prstGeom>
        </p:spPr>
        <p:txBody>
          <a:bodyPr lIns="91425" tIns="91425" rIns="91425" bIns="91425" anchor="t" anchorCtr="0"/>
          <a:lstStyle>
            <a:lvl1pPr lvl="0">
              <a:spcBef>
                <a:spcPts val="0"/>
              </a:spcBef>
              <a:buClr>
                <a:srgbClr val="2185C5"/>
              </a:buClr>
              <a:buSzPct val="100000"/>
              <a:defRPr sz="4800">
                <a:solidFill>
                  <a:srgbClr val="2185C5"/>
                </a:solidFill>
              </a:defRPr>
            </a:lvl1pPr>
            <a:lvl2pPr lvl="1">
              <a:spcBef>
                <a:spcPts val="0"/>
              </a:spcBef>
              <a:buClr>
                <a:srgbClr val="2185C5"/>
              </a:buClr>
              <a:buSzPct val="100000"/>
              <a:defRPr sz="4800">
                <a:solidFill>
                  <a:srgbClr val="2185C5"/>
                </a:solidFill>
              </a:defRPr>
            </a:lvl2pPr>
            <a:lvl3pPr lvl="2">
              <a:spcBef>
                <a:spcPts val="0"/>
              </a:spcBef>
              <a:buClr>
                <a:srgbClr val="2185C5"/>
              </a:buClr>
              <a:buSzPct val="100000"/>
              <a:defRPr sz="4800">
                <a:solidFill>
                  <a:srgbClr val="2185C5"/>
                </a:solidFill>
              </a:defRPr>
            </a:lvl3pPr>
            <a:lvl4pPr lvl="3">
              <a:spcBef>
                <a:spcPts val="0"/>
              </a:spcBef>
              <a:buClr>
                <a:srgbClr val="2185C5"/>
              </a:buClr>
              <a:buSzPct val="100000"/>
              <a:defRPr sz="4800">
                <a:solidFill>
                  <a:srgbClr val="2185C5"/>
                </a:solidFill>
              </a:defRPr>
            </a:lvl4pPr>
            <a:lvl5pPr lvl="4">
              <a:spcBef>
                <a:spcPts val="0"/>
              </a:spcBef>
              <a:buClr>
                <a:srgbClr val="2185C5"/>
              </a:buClr>
              <a:buSzPct val="100000"/>
              <a:defRPr sz="4800">
                <a:solidFill>
                  <a:srgbClr val="2185C5"/>
                </a:solidFill>
              </a:defRPr>
            </a:lvl5pPr>
            <a:lvl6pPr lvl="5">
              <a:spcBef>
                <a:spcPts val="0"/>
              </a:spcBef>
              <a:buClr>
                <a:srgbClr val="2185C5"/>
              </a:buClr>
              <a:buSzPct val="100000"/>
              <a:defRPr sz="4800">
                <a:solidFill>
                  <a:srgbClr val="2185C5"/>
                </a:solidFill>
              </a:defRPr>
            </a:lvl6pPr>
            <a:lvl7pPr lvl="6">
              <a:spcBef>
                <a:spcPts val="0"/>
              </a:spcBef>
              <a:buClr>
                <a:srgbClr val="2185C5"/>
              </a:buClr>
              <a:buSzPct val="100000"/>
              <a:defRPr sz="4800">
                <a:solidFill>
                  <a:srgbClr val="2185C5"/>
                </a:solidFill>
              </a:defRPr>
            </a:lvl7pPr>
            <a:lvl8pPr lvl="7">
              <a:spcBef>
                <a:spcPts val="0"/>
              </a:spcBef>
              <a:buClr>
                <a:srgbClr val="2185C5"/>
              </a:buClr>
              <a:buSzPct val="100000"/>
              <a:defRPr sz="4800">
                <a:solidFill>
                  <a:srgbClr val="2185C5"/>
                </a:solidFill>
              </a:defRPr>
            </a:lvl8pPr>
            <a:lvl9pPr lvl="8">
              <a:spcBef>
                <a:spcPts val="0"/>
              </a:spcBef>
              <a:buClr>
                <a:srgbClr val="2185C5"/>
              </a:buClr>
              <a:buSzPct val="100000"/>
              <a:defRPr sz="4800">
                <a:solidFill>
                  <a:srgbClr val="2185C5"/>
                </a:solidFill>
              </a:defRPr>
            </a:lvl9pPr>
          </a:lstStyle>
          <a:p>
            <a:endParaRPr/>
          </a:p>
        </p:txBody>
      </p:sp>
      <p:sp>
        <p:nvSpPr>
          <p:cNvPr id="10" name="Shape 10"/>
          <p:cNvSpPr/>
          <p:nvPr/>
        </p:nvSpPr>
        <p:spPr>
          <a:xfrm>
            <a:off x="5938246" y="3377550"/>
            <a:ext cx="7218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11" name="Shape 11"/>
          <p:cNvSpPr/>
          <p:nvPr/>
        </p:nvSpPr>
        <p:spPr>
          <a:xfrm>
            <a:off x="6659860" y="3377550"/>
            <a:ext cx="7218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12" name="Shape 12"/>
          <p:cNvSpPr/>
          <p:nvPr/>
        </p:nvSpPr>
        <p:spPr>
          <a:xfrm>
            <a:off x="-1" y="3377550"/>
            <a:ext cx="7218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13" name="Shape 13"/>
          <p:cNvSpPr/>
          <p:nvPr/>
        </p:nvSpPr>
        <p:spPr>
          <a:xfrm>
            <a:off x="721424" y="3377550"/>
            <a:ext cx="5216699"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cSld name="Subtitle">
    <p:spTree>
      <p:nvGrpSpPr>
        <p:cNvPr id="1" name="Shape 14"/>
        <p:cNvGrpSpPr/>
        <p:nvPr/>
      </p:nvGrpSpPr>
      <p:grpSpPr>
        <a:xfrm>
          <a:off x="0" y="0"/>
          <a:ext cx="0" cy="0"/>
          <a:chOff x="0" y="0"/>
          <a:chExt cx="0" cy="0"/>
        </a:xfrm>
      </p:grpSpPr>
      <p:sp>
        <p:nvSpPr>
          <p:cNvPr id="15" name="Shape 15"/>
          <p:cNvSpPr/>
          <p:nvPr/>
        </p:nvSpPr>
        <p:spPr>
          <a:xfrm>
            <a:off x="0" y="0"/>
            <a:ext cx="9144000" cy="5323800"/>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
        <p:nvSpPr>
          <p:cNvPr id="16" name="Shape 16"/>
          <p:cNvSpPr txBox="1">
            <a:spLocks noGrp="1"/>
          </p:cNvSpPr>
          <p:nvPr>
            <p:ph type="ctrTitle"/>
          </p:nvPr>
        </p:nvSpPr>
        <p:spPr>
          <a:xfrm>
            <a:off x="685800" y="2111123"/>
            <a:ext cx="7772400" cy="1546500"/>
          </a:xfrm>
          <a:prstGeom prst="rect">
            <a:avLst/>
          </a:prstGeom>
        </p:spPr>
        <p:txBody>
          <a:bodyPr lIns="91425" tIns="91425" rIns="91425" bIns="91425" anchor="b" anchorCtr="0"/>
          <a:lstStyle>
            <a:lvl1pPr lvl="0" algn="ctr" rtl="0">
              <a:spcBef>
                <a:spcPts val="0"/>
              </a:spcBef>
              <a:buClr>
                <a:srgbClr val="FFFFFF"/>
              </a:buClr>
              <a:buSzPct val="100000"/>
              <a:defRPr sz="4800">
                <a:solidFill>
                  <a:srgbClr val="FFFFFF"/>
                </a:solidFill>
              </a:defRPr>
            </a:lvl1pPr>
            <a:lvl2pPr lvl="1" algn="ctr" rtl="0">
              <a:spcBef>
                <a:spcPts val="0"/>
              </a:spcBef>
              <a:buClr>
                <a:srgbClr val="FFFFFF"/>
              </a:buClr>
              <a:buSzPct val="100000"/>
              <a:defRPr sz="4800">
                <a:solidFill>
                  <a:srgbClr val="FFFFFF"/>
                </a:solidFill>
              </a:defRPr>
            </a:lvl2pPr>
            <a:lvl3pPr lvl="2" algn="ctr" rtl="0">
              <a:spcBef>
                <a:spcPts val="0"/>
              </a:spcBef>
              <a:buClr>
                <a:srgbClr val="FFFFFF"/>
              </a:buClr>
              <a:buSzPct val="100000"/>
              <a:defRPr sz="4800">
                <a:solidFill>
                  <a:srgbClr val="FFFFFF"/>
                </a:solidFill>
              </a:defRPr>
            </a:lvl3pPr>
            <a:lvl4pPr lvl="3" algn="ctr" rtl="0">
              <a:spcBef>
                <a:spcPts val="0"/>
              </a:spcBef>
              <a:buClr>
                <a:srgbClr val="FFFFFF"/>
              </a:buClr>
              <a:buSzPct val="100000"/>
              <a:defRPr sz="4800">
                <a:solidFill>
                  <a:srgbClr val="FFFFFF"/>
                </a:solidFill>
              </a:defRPr>
            </a:lvl4pPr>
            <a:lvl5pPr lvl="4" algn="ctr" rtl="0">
              <a:spcBef>
                <a:spcPts val="0"/>
              </a:spcBef>
              <a:buClr>
                <a:srgbClr val="FFFFFF"/>
              </a:buClr>
              <a:buSzPct val="100000"/>
              <a:defRPr sz="4800">
                <a:solidFill>
                  <a:srgbClr val="FFFFFF"/>
                </a:solidFill>
              </a:defRPr>
            </a:lvl5pPr>
            <a:lvl6pPr lvl="5" algn="ctr" rtl="0">
              <a:spcBef>
                <a:spcPts val="0"/>
              </a:spcBef>
              <a:buClr>
                <a:srgbClr val="FFFFFF"/>
              </a:buClr>
              <a:buSzPct val="100000"/>
              <a:defRPr sz="4800">
                <a:solidFill>
                  <a:srgbClr val="FFFFFF"/>
                </a:solidFill>
              </a:defRPr>
            </a:lvl6pPr>
            <a:lvl7pPr lvl="6" algn="ctr" rtl="0">
              <a:spcBef>
                <a:spcPts val="0"/>
              </a:spcBef>
              <a:buClr>
                <a:srgbClr val="FFFFFF"/>
              </a:buClr>
              <a:buSzPct val="100000"/>
              <a:defRPr sz="4800">
                <a:solidFill>
                  <a:srgbClr val="FFFFFF"/>
                </a:solidFill>
              </a:defRPr>
            </a:lvl7pPr>
            <a:lvl8pPr lvl="7" algn="ctr" rtl="0">
              <a:spcBef>
                <a:spcPts val="0"/>
              </a:spcBef>
              <a:buClr>
                <a:srgbClr val="FFFFFF"/>
              </a:buClr>
              <a:buSzPct val="100000"/>
              <a:defRPr sz="4800">
                <a:solidFill>
                  <a:srgbClr val="FFFFFF"/>
                </a:solidFill>
              </a:defRPr>
            </a:lvl8pPr>
            <a:lvl9pPr lvl="8" algn="ctr" rtl="0">
              <a:spcBef>
                <a:spcPts val="0"/>
              </a:spcBef>
              <a:buClr>
                <a:srgbClr val="FFFFFF"/>
              </a:buClr>
              <a:buSzPct val="100000"/>
              <a:defRPr sz="4800">
                <a:solidFill>
                  <a:srgbClr val="FFFFFF"/>
                </a:solidFill>
              </a:defRPr>
            </a:lvl9pPr>
          </a:lstStyle>
          <a:p>
            <a:endParaRPr/>
          </a:p>
        </p:txBody>
      </p:sp>
      <p:sp>
        <p:nvSpPr>
          <p:cNvPr id="17" name="Shape 17"/>
          <p:cNvSpPr txBox="1">
            <a:spLocks noGrp="1"/>
          </p:cNvSpPr>
          <p:nvPr>
            <p:ph type="subTitle" idx="1"/>
          </p:nvPr>
        </p:nvSpPr>
        <p:spPr>
          <a:xfrm>
            <a:off x="685800" y="3786737"/>
            <a:ext cx="7772400" cy="1046400"/>
          </a:xfrm>
          <a:prstGeom prst="rect">
            <a:avLst/>
          </a:prstGeom>
        </p:spPr>
        <p:txBody>
          <a:bodyPr lIns="91425" tIns="91425" rIns="91425" bIns="91425" anchor="t" anchorCtr="0"/>
          <a:lstStyle>
            <a:lvl1pPr lvl="0" algn="ctr" rtl="0">
              <a:spcBef>
                <a:spcPts val="0"/>
              </a:spcBef>
              <a:buClr>
                <a:srgbClr val="FFFFFF"/>
              </a:buClr>
              <a:buSzPct val="100000"/>
              <a:buNone/>
              <a:defRPr sz="2400" b="1">
                <a:solidFill>
                  <a:srgbClr val="FFFFFF"/>
                </a:solidFill>
              </a:defRPr>
            </a:lvl1pPr>
            <a:lvl2pPr lvl="1" algn="ctr" rtl="0">
              <a:spcBef>
                <a:spcPts val="0"/>
              </a:spcBef>
              <a:buClr>
                <a:srgbClr val="FFFFFF"/>
              </a:buClr>
              <a:buNone/>
              <a:defRPr b="1">
                <a:solidFill>
                  <a:srgbClr val="FFFFFF"/>
                </a:solidFill>
              </a:defRPr>
            </a:lvl2pPr>
            <a:lvl3pPr lvl="2" algn="ctr" rtl="0">
              <a:spcBef>
                <a:spcPts val="0"/>
              </a:spcBef>
              <a:buClr>
                <a:srgbClr val="FFFFFF"/>
              </a:buClr>
              <a:buNone/>
              <a:defRPr b="1">
                <a:solidFill>
                  <a:srgbClr val="FFFFFF"/>
                </a:solidFill>
              </a:defRPr>
            </a:lvl3pPr>
            <a:lvl4pPr lvl="3" algn="ctr" rtl="0">
              <a:spcBef>
                <a:spcPts val="0"/>
              </a:spcBef>
              <a:buClr>
                <a:srgbClr val="FFFFFF"/>
              </a:buClr>
              <a:buSzPct val="100000"/>
              <a:buNone/>
              <a:defRPr sz="2400" b="1">
                <a:solidFill>
                  <a:srgbClr val="FFFFFF"/>
                </a:solidFill>
              </a:defRPr>
            </a:lvl4pPr>
            <a:lvl5pPr lvl="4" algn="ctr" rtl="0">
              <a:spcBef>
                <a:spcPts val="0"/>
              </a:spcBef>
              <a:buClr>
                <a:srgbClr val="FFFFFF"/>
              </a:buClr>
              <a:buSzPct val="100000"/>
              <a:buNone/>
              <a:defRPr sz="2400" b="1">
                <a:solidFill>
                  <a:srgbClr val="FFFFFF"/>
                </a:solidFill>
              </a:defRPr>
            </a:lvl5pPr>
            <a:lvl6pPr lvl="5" algn="ctr" rtl="0">
              <a:spcBef>
                <a:spcPts val="0"/>
              </a:spcBef>
              <a:buClr>
                <a:srgbClr val="FFFFFF"/>
              </a:buClr>
              <a:buSzPct val="100000"/>
              <a:buNone/>
              <a:defRPr sz="2400" b="1">
                <a:solidFill>
                  <a:srgbClr val="FFFFFF"/>
                </a:solidFill>
              </a:defRPr>
            </a:lvl6pPr>
            <a:lvl7pPr lvl="6" algn="ctr" rtl="0">
              <a:spcBef>
                <a:spcPts val="0"/>
              </a:spcBef>
              <a:buClr>
                <a:srgbClr val="FFFFFF"/>
              </a:buClr>
              <a:buSzPct val="100000"/>
              <a:buNone/>
              <a:defRPr sz="2400" b="1">
                <a:solidFill>
                  <a:srgbClr val="FFFFFF"/>
                </a:solidFill>
              </a:defRPr>
            </a:lvl7pPr>
            <a:lvl8pPr lvl="7" algn="ctr" rtl="0">
              <a:spcBef>
                <a:spcPts val="0"/>
              </a:spcBef>
              <a:buClr>
                <a:srgbClr val="FFFFFF"/>
              </a:buClr>
              <a:buSzPct val="100000"/>
              <a:buNone/>
              <a:defRPr sz="2400" b="1">
                <a:solidFill>
                  <a:srgbClr val="FFFFFF"/>
                </a:solidFill>
              </a:defRPr>
            </a:lvl8pPr>
            <a:lvl9pPr lvl="8" algn="ctr" rtl="0">
              <a:spcBef>
                <a:spcPts val="0"/>
              </a:spcBef>
              <a:buClr>
                <a:srgbClr val="FFFFFF"/>
              </a:buClr>
              <a:buSzPct val="100000"/>
              <a:buNone/>
              <a:defRPr sz="2400" b="1">
                <a:solidFill>
                  <a:srgbClr val="FFFFFF"/>
                </a:solidFill>
              </a:defRPr>
            </a:lvl9pPr>
          </a:lstStyle>
          <a:p>
            <a:endParaRPr/>
          </a:p>
        </p:txBody>
      </p:sp>
      <p:sp>
        <p:nvSpPr>
          <p:cNvPr id="18" name="Shape 18"/>
          <p:cNvSpPr/>
          <p:nvPr/>
        </p:nvSpPr>
        <p:spPr>
          <a:xfrm>
            <a:off x="3047703" y="5323800"/>
            <a:ext cx="30477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19" name="Shape 19"/>
          <p:cNvSpPr/>
          <p:nvPr/>
        </p:nvSpPr>
        <p:spPr>
          <a:xfrm>
            <a:off x="6096270" y="5323800"/>
            <a:ext cx="30477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20" name="Shape 20"/>
          <p:cNvSpPr/>
          <p:nvPr/>
        </p:nvSpPr>
        <p:spPr>
          <a:xfrm>
            <a:off x="1" y="5323800"/>
            <a:ext cx="30477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Quote">
    <p:spTree>
      <p:nvGrpSpPr>
        <p:cNvPr id="1" name="Shape 21"/>
        <p:cNvGrpSpPr/>
        <p:nvPr/>
      </p:nvGrpSpPr>
      <p:grpSpPr>
        <a:xfrm>
          <a:off x="0" y="0"/>
          <a:ext cx="0" cy="0"/>
          <a:chOff x="0" y="0"/>
          <a:chExt cx="0" cy="0"/>
        </a:xfrm>
      </p:grpSpPr>
      <p:sp>
        <p:nvSpPr>
          <p:cNvPr id="22" name="Shape 22"/>
          <p:cNvSpPr txBox="1">
            <a:spLocks noGrp="1"/>
          </p:cNvSpPr>
          <p:nvPr>
            <p:ph type="body" idx="1"/>
          </p:nvPr>
        </p:nvSpPr>
        <p:spPr>
          <a:xfrm>
            <a:off x="1710425" y="2882400"/>
            <a:ext cx="5723699" cy="1093199"/>
          </a:xfrm>
          <a:prstGeom prst="rect">
            <a:avLst/>
          </a:prstGeom>
        </p:spPr>
        <p:txBody>
          <a:bodyPr lIns="91425" tIns="91425" rIns="91425" bIns="91425" anchor="t" anchorCtr="0"/>
          <a:lstStyle>
            <a:lvl1pPr lvl="0" algn="ctr" rtl="0">
              <a:spcBef>
                <a:spcPts val="0"/>
              </a:spcBef>
              <a:defRPr i="1"/>
            </a:lvl1pPr>
            <a:lvl2pPr lvl="1" algn="ctr" rtl="0">
              <a:spcBef>
                <a:spcPts val="0"/>
              </a:spcBef>
              <a:defRPr i="1"/>
            </a:lvl2pPr>
            <a:lvl3pPr lvl="2" algn="ctr" rtl="0">
              <a:spcBef>
                <a:spcPts val="0"/>
              </a:spcBef>
              <a:defRPr i="1"/>
            </a:lvl3pPr>
            <a:lvl4pPr lvl="3" algn="ctr" rtl="0">
              <a:spcBef>
                <a:spcPts val="0"/>
              </a:spcBef>
              <a:defRPr i="1"/>
            </a:lvl4pPr>
            <a:lvl5pPr lvl="4" algn="ctr" rtl="0">
              <a:spcBef>
                <a:spcPts val="0"/>
              </a:spcBef>
              <a:defRPr i="1"/>
            </a:lvl5pPr>
            <a:lvl6pPr lvl="5" algn="ctr" rtl="0">
              <a:spcBef>
                <a:spcPts val="0"/>
              </a:spcBef>
              <a:defRPr i="1"/>
            </a:lvl6pPr>
            <a:lvl7pPr lvl="6" algn="ctr" rtl="0">
              <a:spcBef>
                <a:spcPts val="0"/>
              </a:spcBef>
              <a:defRPr i="1"/>
            </a:lvl7pPr>
            <a:lvl8pPr lvl="7" algn="ctr" rtl="0">
              <a:spcBef>
                <a:spcPts val="0"/>
              </a:spcBef>
              <a:defRPr i="1"/>
            </a:lvl8pPr>
            <a:lvl9pPr lvl="8" algn="ctr">
              <a:spcBef>
                <a:spcPts val="0"/>
              </a:spcBef>
              <a:defRPr i="1"/>
            </a:lvl9pPr>
          </a:lstStyle>
          <a:p>
            <a:endParaRPr/>
          </a:p>
        </p:txBody>
      </p:sp>
      <p:sp>
        <p:nvSpPr>
          <p:cNvPr id="23" name="Shape 23"/>
          <p:cNvSpPr txBox="1"/>
          <p:nvPr/>
        </p:nvSpPr>
        <p:spPr>
          <a:xfrm>
            <a:off x="3593400" y="1575225"/>
            <a:ext cx="1957200" cy="871499"/>
          </a:xfrm>
          <a:prstGeom prst="rect">
            <a:avLst/>
          </a:prstGeom>
          <a:noFill/>
          <a:ln>
            <a:noFill/>
          </a:ln>
        </p:spPr>
        <p:txBody>
          <a:bodyPr lIns="91425" tIns="91425" rIns="91425" bIns="91425" anchor="t" anchorCtr="0">
            <a:noAutofit/>
          </a:bodyPr>
          <a:lstStyle/>
          <a:p>
            <a:pPr lvl="0" algn="ctr">
              <a:spcBef>
                <a:spcPts val="0"/>
              </a:spcBef>
              <a:buNone/>
            </a:pPr>
            <a:r>
              <a:rPr lang="en" sz="9600" b="1">
                <a:solidFill>
                  <a:srgbClr val="97ABBC"/>
                </a:solidFill>
              </a:rPr>
              <a:t>“</a:t>
            </a:r>
          </a:p>
        </p:txBody>
      </p:sp>
      <p:sp>
        <p:nvSpPr>
          <p:cNvPr id="24" name="Shape 24"/>
          <p:cNvSpPr/>
          <p:nvPr/>
        </p:nvSpPr>
        <p:spPr>
          <a:xfrm>
            <a:off x="5723283" y="2132900"/>
            <a:ext cx="1710300"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25" name="Shape 25"/>
          <p:cNvSpPr/>
          <p:nvPr/>
        </p:nvSpPr>
        <p:spPr>
          <a:xfrm>
            <a:off x="7434176" y="2132900"/>
            <a:ext cx="1710300"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26" name="Shape 26"/>
          <p:cNvSpPr/>
          <p:nvPr/>
        </p:nvSpPr>
        <p:spPr>
          <a:xfrm>
            <a:off x="0" y="2132900"/>
            <a:ext cx="17103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27" name="Shape 27"/>
          <p:cNvSpPr/>
          <p:nvPr/>
        </p:nvSpPr>
        <p:spPr>
          <a:xfrm>
            <a:off x="1710424" y="2132900"/>
            <a:ext cx="17103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itle + 1 column">
    <p:spTree>
      <p:nvGrpSpPr>
        <p:cNvPr id="1" name="Shape 28"/>
        <p:cNvGrpSpPr/>
        <p:nvPr/>
      </p:nvGrpSpPr>
      <p:grpSpPr>
        <a:xfrm>
          <a:off x="0" y="0"/>
          <a:ext cx="0" cy="0"/>
          <a:chOff x="0" y="0"/>
          <a:chExt cx="0" cy="0"/>
        </a:xfrm>
      </p:grpSpPr>
      <p:sp>
        <p:nvSpPr>
          <p:cNvPr id="29" name="Shape 29"/>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0" name="Shape 30"/>
          <p:cNvSpPr txBox="1">
            <a:spLocks noGrp="1"/>
          </p:cNvSpPr>
          <p:nvPr>
            <p:ph type="body" idx="1"/>
          </p:nvPr>
        </p:nvSpPr>
        <p:spPr>
          <a:xfrm>
            <a:off x="893700" y="1831450"/>
            <a:ext cx="6462600" cy="4736399"/>
          </a:xfrm>
          <a:prstGeom prst="rect">
            <a:avLst/>
          </a:prstGeom>
        </p:spPr>
        <p:txBody>
          <a:bodyPr lIns="91425" tIns="91425" rIns="91425" bIns="91425" anchor="t"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1" name="Shape 31"/>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32" name="Shape 32"/>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33" name="Shape 33"/>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34" name="Shape 34"/>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p:cSld name="Title + 2 columns">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7" name="Shape 37"/>
          <p:cNvSpPr txBox="1">
            <a:spLocks noGrp="1"/>
          </p:cNvSpPr>
          <p:nvPr>
            <p:ph type="body" idx="1"/>
          </p:nvPr>
        </p:nvSpPr>
        <p:spPr>
          <a:xfrm>
            <a:off x="893625" y="1600200"/>
            <a:ext cx="31368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8" name="Shape 38"/>
          <p:cNvSpPr txBox="1">
            <a:spLocks noGrp="1"/>
          </p:cNvSpPr>
          <p:nvPr>
            <p:ph type="body" idx="2"/>
          </p:nvPr>
        </p:nvSpPr>
        <p:spPr>
          <a:xfrm>
            <a:off x="4219455" y="1600200"/>
            <a:ext cx="3136800" cy="4967700"/>
          </a:xfrm>
          <a:prstGeom prst="rect">
            <a:avLst/>
          </a:prstGeom>
        </p:spPr>
        <p:txBody>
          <a:bodyPr lIns="91425" tIns="91425" rIns="91425" bIns="91425" anchor="t" anchorCtr="0"/>
          <a:lstStyle>
            <a:lvl1pPr lvl="0">
              <a:spcBef>
                <a:spcPts val="0"/>
              </a:spcBef>
              <a:buSzPct val="100000"/>
              <a:defRPr sz="1800"/>
            </a:lvl1pPr>
            <a:lvl2pPr lvl="1">
              <a:spcBef>
                <a:spcPts val="0"/>
              </a:spcBef>
              <a:buSzPct val="100000"/>
              <a:defRPr sz="1800"/>
            </a:lvl2pPr>
            <a:lvl3pPr lvl="2">
              <a:spcBef>
                <a:spcPts val="0"/>
              </a:spcBef>
              <a:buSzPct val="100000"/>
              <a:defRPr sz="1800"/>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a:endParaRPr/>
          </a:p>
        </p:txBody>
      </p:sp>
      <p:sp>
        <p:nvSpPr>
          <p:cNvPr id="39" name="Shape 39"/>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40" name="Shape 40"/>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41" name="Shape 41"/>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42" name="Shape 42"/>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cSld name="Title + 3 columns">
    <p:spTree>
      <p:nvGrpSpPr>
        <p:cNvPr id="1" name="Shape 43"/>
        <p:cNvGrpSpPr/>
        <p:nvPr/>
      </p:nvGrpSpPr>
      <p:grpSpPr>
        <a:xfrm>
          <a:off x="0" y="0"/>
          <a:ext cx="0" cy="0"/>
          <a:chOff x="0" y="0"/>
          <a:chExt cx="0" cy="0"/>
        </a:xfrm>
      </p:grpSpPr>
      <p:sp>
        <p:nvSpPr>
          <p:cNvPr id="44" name="Shape 44"/>
          <p:cNvSpPr txBox="1">
            <a:spLocks noGrp="1"/>
          </p:cNvSpPr>
          <p:nvPr>
            <p:ph type="title"/>
          </p:nvPr>
        </p:nvSpPr>
        <p:spPr>
          <a:xfrm>
            <a:off x="893700" y="274650"/>
            <a:ext cx="6462600" cy="1143000"/>
          </a:xfrm>
          <a:prstGeom prst="rect">
            <a:avLst/>
          </a:prstGeom>
        </p:spPr>
        <p:txBody>
          <a:bodyPr lIns="91425" tIns="91425" rIns="91425" bIns="91425" anchor="b" anchorCtr="0"/>
          <a:lstStyle>
            <a:lvl1pPr lvl="0" rtl="0">
              <a:spcBef>
                <a:spcPts val="0"/>
              </a:spcBef>
              <a:defRPr/>
            </a:lvl1pPr>
            <a:lvl2pPr lvl="1" rtl="0">
              <a:spcBef>
                <a:spcPts val="0"/>
              </a:spcBef>
              <a:defRPr/>
            </a:lvl2pPr>
            <a:lvl3pPr lvl="2" rtl="0">
              <a:spcBef>
                <a:spcPts val="0"/>
              </a:spcBef>
              <a:defRPr/>
            </a:lvl3pPr>
            <a:lvl4pPr lvl="3" rtl="0">
              <a:spcBef>
                <a:spcPts val="0"/>
              </a:spcBef>
              <a:defRPr/>
            </a:lvl4pPr>
            <a:lvl5pPr lvl="4" rtl="0">
              <a:spcBef>
                <a:spcPts val="0"/>
              </a:spcBef>
              <a:defRPr/>
            </a:lvl5pPr>
            <a:lvl6pPr lvl="5" rtl="0">
              <a:spcBef>
                <a:spcPts val="0"/>
              </a:spcBef>
              <a:defRPr/>
            </a:lvl6pPr>
            <a:lvl7pPr lvl="6" rtl="0">
              <a:spcBef>
                <a:spcPts val="0"/>
              </a:spcBef>
              <a:defRPr/>
            </a:lvl7pPr>
            <a:lvl8pPr lvl="7" rtl="0">
              <a:spcBef>
                <a:spcPts val="0"/>
              </a:spcBef>
              <a:defRPr/>
            </a:lvl8pPr>
            <a:lvl9pPr lvl="8" rtl="0">
              <a:spcBef>
                <a:spcPts val="0"/>
              </a:spcBef>
              <a:defRPr/>
            </a:lvl9pPr>
          </a:lstStyle>
          <a:p>
            <a:endParaRPr/>
          </a:p>
        </p:txBody>
      </p:sp>
      <p:sp>
        <p:nvSpPr>
          <p:cNvPr id="45" name="Shape 45"/>
          <p:cNvSpPr txBox="1">
            <a:spLocks noGrp="1"/>
          </p:cNvSpPr>
          <p:nvPr>
            <p:ph type="body" idx="1"/>
          </p:nvPr>
        </p:nvSpPr>
        <p:spPr>
          <a:xfrm>
            <a:off x="893700" y="1600200"/>
            <a:ext cx="2371200" cy="49677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6" name="Shape 46"/>
          <p:cNvSpPr txBox="1">
            <a:spLocks noGrp="1"/>
          </p:cNvSpPr>
          <p:nvPr>
            <p:ph type="body" idx="2"/>
          </p:nvPr>
        </p:nvSpPr>
        <p:spPr>
          <a:xfrm>
            <a:off x="3386403" y="1600200"/>
            <a:ext cx="2371200" cy="49677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7" name="Shape 47"/>
          <p:cNvSpPr txBox="1">
            <a:spLocks noGrp="1"/>
          </p:cNvSpPr>
          <p:nvPr>
            <p:ph type="body" idx="3"/>
          </p:nvPr>
        </p:nvSpPr>
        <p:spPr>
          <a:xfrm>
            <a:off x="5879107" y="1600200"/>
            <a:ext cx="2371200" cy="4967700"/>
          </a:xfrm>
          <a:prstGeom prst="rect">
            <a:avLst/>
          </a:prstGeom>
        </p:spPr>
        <p:txBody>
          <a:bodyPr lIns="91425" tIns="91425" rIns="91425" bIns="91425" anchor="t" anchorCtr="0"/>
          <a:lstStyle>
            <a:lvl1pPr lvl="0" rtl="0">
              <a:spcBef>
                <a:spcPts val="0"/>
              </a:spcBef>
              <a:buSzPct val="100000"/>
              <a:defRPr sz="1400"/>
            </a:lvl1pPr>
            <a:lvl2pPr lvl="1" rtl="0">
              <a:spcBef>
                <a:spcPts val="0"/>
              </a:spcBef>
              <a:buSzPct val="100000"/>
              <a:defRPr sz="1400"/>
            </a:lvl2pPr>
            <a:lvl3pPr lvl="2" rtl="0">
              <a:spcBef>
                <a:spcPts val="0"/>
              </a:spcBef>
              <a:buSzPct val="100000"/>
              <a:defRPr sz="1400"/>
            </a:lvl3pPr>
            <a:lvl4pPr lvl="3" rtl="0">
              <a:spcBef>
                <a:spcPts val="0"/>
              </a:spcBef>
              <a:buSzPct val="100000"/>
              <a:defRPr sz="1400"/>
            </a:lvl4pPr>
            <a:lvl5pPr lvl="4" rtl="0">
              <a:spcBef>
                <a:spcPts val="0"/>
              </a:spcBef>
              <a:buSzPct val="100000"/>
              <a:defRPr sz="1400"/>
            </a:lvl5pPr>
            <a:lvl6pPr lvl="5" rtl="0">
              <a:spcBef>
                <a:spcPts val="0"/>
              </a:spcBef>
              <a:buSzPct val="100000"/>
              <a:defRPr sz="1400"/>
            </a:lvl6pPr>
            <a:lvl7pPr lvl="6" rtl="0">
              <a:spcBef>
                <a:spcPts val="0"/>
              </a:spcBef>
              <a:buSzPct val="100000"/>
              <a:defRPr sz="1400"/>
            </a:lvl7pPr>
            <a:lvl8pPr lvl="7" rtl="0">
              <a:spcBef>
                <a:spcPts val="0"/>
              </a:spcBef>
              <a:buSzPct val="100000"/>
              <a:defRPr sz="1400"/>
            </a:lvl8pPr>
            <a:lvl9pPr lvl="8" rtl="0">
              <a:spcBef>
                <a:spcPts val="0"/>
              </a:spcBef>
              <a:buSzPct val="100000"/>
              <a:defRPr sz="1400"/>
            </a:lvl9pPr>
          </a:lstStyle>
          <a:p>
            <a:endParaRPr/>
          </a:p>
        </p:txBody>
      </p:sp>
      <p:sp>
        <p:nvSpPr>
          <p:cNvPr id="48" name="Shape 48"/>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49" name="Shape 49"/>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50" name="Shape 50"/>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51" name="Shape 51"/>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cSld name="Caption">
    <p:spTree>
      <p:nvGrpSpPr>
        <p:cNvPr id="1" name="Shape 58"/>
        <p:cNvGrpSpPr/>
        <p:nvPr/>
      </p:nvGrpSpPr>
      <p:grpSpPr>
        <a:xfrm>
          <a:off x="0" y="0"/>
          <a:ext cx="0" cy="0"/>
          <a:chOff x="0" y="0"/>
          <a:chExt cx="0" cy="0"/>
        </a:xfrm>
      </p:grpSpPr>
      <p:sp>
        <p:nvSpPr>
          <p:cNvPr id="59" name="Shape 59"/>
          <p:cNvSpPr txBox="1">
            <a:spLocks noGrp="1"/>
          </p:cNvSpPr>
          <p:nvPr>
            <p:ph type="body" idx="1"/>
          </p:nvPr>
        </p:nvSpPr>
        <p:spPr>
          <a:xfrm>
            <a:off x="893700" y="6199950"/>
            <a:ext cx="6462600" cy="467700"/>
          </a:xfrm>
          <a:prstGeom prst="rect">
            <a:avLst/>
          </a:prstGeom>
        </p:spPr>
        <p:txBody>
          <a:bodyPr lIns="91425" tIns="91425" rIns="91425" bIns="91425" anchor="b" anchorCtr="0"/>
          <a:lstStyle>
            <a:lvl1pPr lvl="0">
              <a:spcBef>
                <a:spcPts val="360"/>
              </a:spcBef>
              <a:buClr>
                <a:srgbClr val="2185C5"/>
              </a:buClr>
              <a:buSzPct val="100000"/>
              <a:buNone/>
              <a:defRPr sz="1400">
                <a:solidFill>
                  <a:srgbClr val="2185C5"/>
                </a:solidFill>
              </a:defRPr>
            </a:lvl1pPr>
          </a:lstStyle>
          <a:p>
            <a:endParaRPr/>
          </a:p>
        </p:txBody>
      </p:sp>
      <p:sp>
        <p:nvSpPr>
          <p:cNvPr id="60" name="Shape 60"/>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61" name="Shape 61"/>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62" name="Shape 62"/>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63" name="Shape 63"/>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64"/>
        <p:cNvGrpSpPr/>
        <p:nvPr/>
      </p:nvGrpSpPr>
      <p:grpSpPr>
        <a:xfrm>
          <a:off x="0" y="0"/>
          <a:ext cx="0" cy="0"/>
          <a:chOff x="0" y="0"/>
          <a:chExt cx="0" cy="0"/>
        </a:xfrm>
      </p:grpSpPr>
      <p:sp>
        <p:nvSpPr>
          <p:cNvPr id="65" name="Shape 65"/>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66" name="Shape 66"/>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67" name="Shape 67"/>
          <p:cNvSpPr/>
          <p:nvPr/>
        </p:nvSpPr>
        <p:spPr>
          <a:xfrm>
            <a:off x="0" y="6755100"/>
            <a:ext cx="893699"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
        <p:nvSpPr>
          <p:cNvPr id="68" name="Shape 68"/>
          <p:cNvSpPr/>
          <p:nvPr/>
        </p:nvSpPr>
        <p:spPr>
          <a:xfrm>
            <a:off x="893709" y="6755100"/>
            <a:ext cx="6462600" cy="102899"/>
          </a:xfrm>
          <a:prstGeom prst="rect">
            <a:avLst/>
          </a:prstGeom>
          <a:solidFill>
            <a:srgbClr val="2185C5"/>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cSld name="Blank color background">
    <p:bg>
      <p:bgPr>
        <a:solidFill>
          <a:srgbClr val="2185C5"/>
        </a:solidFill>
        <a:effectLst/>
      </p:bgPr>
    </p:bg>
    <p:spTree>
      <p:nvGrpSpPr>
        <p:cNvPr id="1" name="Shape 69"/>
        <p:cNvGrpSpPr/>
        <p:nvPr/>
      </p:nvGrpSpPr>
      <p:grpSpPr>
        <a:xfrm>
          <a:off x="0" y="0"/>
          <a:ext cx="0" cy="0"/>
          <a:chOff x="0" y="0"/>
          <a:chExt cx="0" cy="0"/>
        </a:xfrm>
      </p:grpSpPr>
      <p:sp>
        <p:nvSpPr>
          <p:cNvPr id="70" name="Shape 70"/>
          <p:cNvSpPr/>
          <p:nvPr/>
        </p:nvSpPr>
        <p:spPr>
          <a:xfrm>
            <a:off x="7356366" y="6755100"/>
            <a:ext cx="893699" cy="102899"/>
          </a:xfrm>
          <a:prstGeom prst="rect">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71" name="Shape 71"/>
          <p:cNvSpPr/>
          <p:nvPr/>
        </p:nvSpPr>
        <p:spPr>
          <a:xfrm>
            <a:off x="8250311" y="6755100"/>
            <a:ext cx="893699" cy="102899"/>
          </a:xfrm>
          <a:prstGeom prst="rect">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72" name="Shape 72"/>
          <p:cNvSpPr/>
          <p:nvPr/>
        </p:nvSpPr>
        <p:spPr>
          <a:xfrm>
            <a:off x="0" y="6755100"/>
            <a:ext cx="893699" cy="102899"/>
          </a:xfrm>
          <a:prstGeom prst="rect">
            <a:avLst/>
          </a:prstGeom>
          <a:solidFill>
            <a:srgbClr val="FFFFFF"/>
          </a:solidFill>
          <a:ln>
            <a:noFill/>
          </a:ln>
        </p:spPr>
        <p:txBody>
          <a:bodyPr lIns="91425" tIns="91425" rIns="91425" bIns="91425" anchor="ctr" anchorCtr="0">
            <a:noAutofit/>
          </a:bodyPr>
          <a:lstStyle/>
          <a:p>
            <a:pPr lvl="0">
              <a:spcBef>
                <a:spcPts val="0"/>
              </a:spcBef>
              <a:buNone/>
            </a:pPr>
            <a:endParaRPr/>
          </a:p>
        </p:txBody>
      </p:sp>
      <p:sp>
        <p:nvSpPr>
          <p:cNvPr id="73" name="Shape 73"/>
          <p:cNvSpPr/>
          <p:nvPr/>
        </p:nvSpPr>
        <p:spPr>
          <a:xfrm>
            <a:off x="893709" y="6755100"/>
            <a:ext cx="6462600" cy="102899"/>
          </a:xfrm>
          <a:prstGeom prst="rect">
            <a:avLst/>
          </a:prstGeom>
          <a:solidFill>
            <a:srgbClr val="7ECEFD"/>
          </a:solidFill>
          <a:ln>
            <a:noFill/>
          </a:ln>
        </p:spPr>
        <p:txBody>
          <a:bodyPr lIns="91425" tIns="91425" rIns="91425" bIns="91425" anchor="ctr" anchorCtr="0">
            <a:noAutofit/>
          </a:bodyPr>
          <a:lstStyle/>
          <a:p>
            <a:pPr lvl="0">
              <a:spcBef>
                <a:spcPts val="0"/>
              </a:spcBef>
              <a:buNone/>
            </a:pPr>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893700" y="274650"/>
            <a:ext cx="6462600" cy="1143000"/>
          </a:xfrm>
          <a:prstGeom prst="rect">
            <a:avLst/>
          </a:prstGeom>
          <a:noFill/>
          <a:ln>
            <a:noFill/>
          </a:ln>
        </p:spPr>
        <p:txBody>
          <a:bodyPr lIns="91425" tIns="91425" rIns="91425" bIns="91425" anchor="b" anchorCtr="0"/>
          <a:lstStyle>
            <a:lvl1pPr lvl="0">
              <a:spcBef>
                <a:spcPts val="0"/>
              </a:spcBef>
              <a:buClr>
                <a:srgbClr val="97ABBC"/>
              </a:buClr>
              <a:buSzPct val="100000"/>
              <a:buFont typeface="Raleway"/>
              <a:buNone/>
              <a:defRPr sz="3600">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endParaRPr/>
          </a:p>
        </p:txBody>
      </p:sp>
      <p:sp>
        <p:nvSpPr>
          <p:cNvPr id="7" name="Shape 7"/>
          <p:cNvSpPr txBox="1">
            <a:spLocks noGrp="1"/>
          </p:cNvSpPr>
          <p:nvPr>
            <p:ph type="body" idx="1"/>
          </p:nvPr>
        </p:nvSpPr>
        <p:spPr>
          <a:xfrm>
            <a:off x="893700" y="1831450"/>
            <a:ext cx="6462600" cy="4736399"/>
          </a:xfrm>
          <a:prstGeom prst="rect">
            <a:avLst/>
          </a:prstGeom>
          <a:noFill/>
          <a:ln>
            <a:noFill/>
          </a:ln>
        </p:spPr>
        <p:txBody>
          <a:bodyPr lIns="91425" tIns="91425" rIns="91425" bIns="91425" anchor="t" anchorCtr="0"/>
          <a:lstStyle>
            <a:lvl1pPr lvl="0">
              <a:spcBef>
                <a:spcPts val="600"/>
              </a:spcBef>
              <a:buClr>
                <a:srgbClr val="677480"/>
              </a:buClr>
              <a:buSzPct val="100000"/>
              <a:buFont typeface="Lato"/>
              <a:buChar char="▷"/>
              <a:defRPr sz="3000">
                <a:solidFill>
                  <a:srgbClr val="677480"/>
                </a:solidFill>
                <a:latin typeface="Lato"/>
                <a:ea typeface="Lato"/>
                <a:cs typeface="Lato"/>
                <a:sym typeface="Lato"/>
              </a:defRPr>
            </a:lvl1pPr>
            <a:lvl2pPr lvl="1">
              <a:spcBef>
                <a:spcPts val="480"/>
              </a:spcBef>
              <a:buClr>
                <a:srgbClr val="677480"/>
              </a:buClr>
              <a:buSzPct val="100000"/>
              <a:buFont typeface="Lato"/>
              <a:defRPr sz="2400">
                <a:solidFill>
                  <a:srgbClr val="677480"/>
                </a:solidFill>
                <a:latin typeface="Lato"/>
                <a:ea typeface="Lato"/>
                <a:cs typeface="Lato"/>
                <a:sym typeface="Lato"/>
              </a:defRPr>
            </a:lvl2pPr>
            <a:lvl3pPr lvl="2">
              <a:spcBef>
                <a:spcPts val="480"/>
              </a:spcBef>
              <a:buClr>
                <a:srgbClr val="677480"/>
              </a:buClr>
              <a:buSzPct val="100000"/>
              <a:buFont typeface="Lato"/>
              <a:defRPr sz="2400">
                <a:solidFill>
                  <a:srgbClr val="677480"/>
                </a:solidFill>
                <a:latin typeface="Lato"/>
                <a:ea typeface="Lato"/>
                <a:cs typeface="Lato"/>
                <a:sym typeface="Lato"/>
              </a:defRPr>
            </a:lvl3pPr>
            <a:lvl4pPr lvl="3">
              <a:spcBef>
                <a:spcPts val="360"/>
              </a:spcBef>
              <a:buClr>
                <a:srgbClr val="677480"/>
              </a:buClr>
              <a:buSzPct val="100000"/>
              <a:buFont typeface="Lato"/>
              <a:defRPr sz="1800">
                <a:solidFill>
                  <a:srgbClr val="677480"/>
                </a:solidFill>
                <a:latin typeface="Lato"/>
                <a:ea typeface="Lato"/>
                <a:cs typeface="Lato"/>
                <a:sym typeface="Lato"/>
              </a:defRPr>
            </a:lvl4pPr>
            <a:lvl5pPr lvl="4">
              <a:spcBef>
                <a:spcPts val="360"/>
              </a:spcBef>
              <a:buClr>
                <a:srgbClr val="677480"/>
              </a:buClr>
              <a:buSzPct val="100000"/>
              <a:buFont typeface="Lato"/>
              <a:defRPr sz="1800">
                <a:solidFill>
                  <a:srgbClr val="677480"/>
                </a:solidFill>
                <a:latin typeface="Lato"/>
                <a:ea typeface="Lato"/>
                <a:cs typeface="Lato"/>
                <a:sym typeface="Lato"/>
              </a:defRPr>
            </a:lvl5pPr>
            <a:lvl6pPr lvl="5">
              <a:spcBef>
                <a:spcPts val="360"/>
              </a:spcBef>
              <a:buClr>
                <a:srgbClr val="677480"/>
              </a:buClr>
              <a:buSzPct val="100000"/>
              <a:buFont typeface="Lato"/>
              <a:defRPr sz="1800">
                <a:solidFill>
                  <a:srgbClr val="677480"/>
                </a:solidFill>
                <a:latin typeface="Lato"/>
                <a:ea typeface="Lato"/>
                <a:cs typeface="Lato"/>
                <a:sym typeface="Lato"/>
              </a:defRPr>
            </a:lvl6pPr>
            <a:lvl7pPr lvl="6">
              <a:spcBef>
                <a:spcPts val="360"/>
              </a:spcBef>
              <a:buClr>
                <a:srgbClr val="677480"/>
              </a:buClr>
              <a:buSzPct val="100000"/>
              <a:buFont typeface="Lato"/>
              <a:defRPr sz="1800">
                <a:solidFill>
                  <a:srgbClr val="677480"/>
                </a:solidFill>
                <a:latin typeface="Lato"/>
                <a:ea typeface="Lato"/>
                <a:cs typeface="Lato"/>
                <a:sym typeface="Lato"/>
              </a:defRPr>
            </a:lvl7pPr>
            <a:lvl8pPr lvl="7">
              <a:spcBef>
                <a:spcPts val="360"/>
              </a:spcBef>
              <a:buClr>
                <a:srgbClr val="677480"/>
              </a:buClr>
              <a:buSzPct val="100000"/>
              <a:buFont typeface="Lato"/>
              <a:defRPr sz="1800">
                <a:solidFill>
                  <a:srgbClr val="677480"/>
                </a:solidFill>
                <a:latin typeface="Lato"/>
                <a:ea typeface="Lato"/>
                <a:cs typeface="Lato"/>
                <a:sym typeface="Lato"/>
              </a:defRPr>
            </a:lvl8pPr>
            <a:lvl9pPr lvl="8">
              <a:spcBef>
                <a:spcPts val="360"/>
              </a:spcBef>
              <a:buClr>
                <a:srgbClr val="677480"/>
              </a:buClr>
              <a:buSzPct val="100000"/>
              <a:buFont typeface="Lato"/>
              <a:defRPr sz="1800">
                <a:solidFill>
                  <a:srgbClr val="677480"/>
                </a:solidFill>
                <a:latin typeface="Lato"/>
                <a:ea typeface="Lato"/>
                <a:cs typeface="Lato"/>
                <a:sym typeface="Lato"/>
              </a:defRPr>
            </a:lvl9pPr>
          </a:lstStyle>
          <a:p>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9.xml"/><Relationship Id="rId6" Type="http://schemas.openxmlformats.org/officeDocument/2006/relationships/image" Target="../media/image17.png"/><Relationship Id="rId5" Type="http://schemas.openxmlformats.org/officeDocument/2006/relationships/image" Target="../media/image16.jpeg"/><Relationship Id="rId4" Type="http://schemas.openxmlformats.org/officeDocument/2006/relationships/image" Target="../media/image15.jpe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9.xml"/><Relationship Id="rId4" Type="http://schemas.openxmlformats.org/officeDocument/2006/relationships/image" Target="../media/image1.png"/></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4.xml"/><Relationship Id="rId5" Type="http://schemas.openxmlformats.org/officeDocument/2006/relationships/image" Target="../media/image1.png"/><Relationship Id="rId4" Type="http://schemas.openxmlformats.org/officeDocument/2006/relationships/image" Target="../media/image7.gif"/></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9.png"/><Relationship Id="rId7" Type="http://schemas.microsoft.com/office/2007/relationships/hdphoto" Target="../media/hdphoto1.wdp"/><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png"/><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png"/><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7"/>
        <p:cNvGrpSpPr/>
        <p:nvPr/>
      </p:nvGrpSpPr>
      <p:grpSpPr>
        <a:xfrm>
          <a:off x="0" y="0"/>
          <a:ext cx="0" cy="0"/>
          <a:chOff x="0" y="0"/>
          <a:chExt cx="0" cy="0"/>
        </a:xfrm>
      </p:grpSpPr>
      <p:sp>
        <p:nvSpPr>
          <p:cNvPr id="78" name="Shape 78"/>
          <p:cNvSpPr txBox="1">
            <a:spLocks noGrp="1"/>
          </p:cNvSpPr>
          <p:nvPr>
            <p:ph type="ctrTitle"/>
          </p:nvPr>
        </p:nvSpPr>
        <p:spPr>
          <a:xfrm>
            <a:off x="0" y="3482850"/>
            <a:ext cx="6934200" cy="1546500"/>
          </a:xfrm>
          <a:prstGeom prst="rect">
            <a:avLst/>
          </a:prstGeom>
        </p:spPr>
        <p:txBody>
          <a:bodyPr lIns="91425" tIns="91425" rIns="91425" bIns="91425" anchor="t" anchorCtr="0">
            <a:noAutofit/>
          </a:bodyPr>
          <a:lstStyle/>
          <a:p>
            <a:pPr lvl="0">
              <a:spcBef>
                <a:spcPts val="0"/>
              </a:spcBef>
              <a:buNone/>
            </a:pPr>
            <a:r>
              <a:rPr lang="en" sz="3800" dirty="0" smtClean="0"/>
              <a:t>LIGHTWEIGHT </a:t>
            </a:r>
            <a:r>
              <a:rPr lang="en" sz="3800" dirty="0"/>
              <a:t>PROSTHETIC </a:t>
            </a:r>
            <a:r>
              <a:rPr lang="en" sz="3800" dirty="0" smtClean="0"/>
              <a:t>FOREARM: A Press-fit Design</a:t>
            </a:r>
            <a:endParaRPr lang="en" sz="3800" dirty="0"/>
          </a:p>
          <a:p>
            <a:pPr lvl="0" rtl="0">
              <a:spcBef>
                <a:spcPts val="0"/>
              </a:spcBef>
              <a:buClr>
                <a:schemeClr val="dk1"/>
              </a:buClr>
              <a:buSzPct val="28947"/>
              <a:buFont typeface="Arial"/>
              <a:buNone/>
            </a:pPr>
            <a:endParaRPr sz="3800" dirty="0"/>
          </a:p>
          <a:p>
            <a:pPr lvl="0">
              <a:spcBef>
                <a:spcPts val="0"/>
              </a:spcBef>
              <a:buClr>
                <a:srgbClr val="000000"/>
              </a:buClr>
              <a:buSzPct val="28947"/>
              <a:buFont typeface="Arial"/>
              <a:buNone/>
            </a:pPr>
            <a:endParaRPr sz="3800" dirty="0"/>
          </a:p>
        </p:txBody>
      </p:sp>
      <p:pic>
        <p:nvPicPr>
          <p:cNvPr id="79" name="Shape 79" descr="C:\Users\kanda_000\Downloads\Fishbone logo #2 (1).jpg"/>
          <p:cNvPicPr preferRelativeResize="0"/>
          <p:nvPr/>
        </p:nvPicPr>
        <p:blipFill rotWithShape="1">
          <a:blip r:embed="rId3">
            <a:alphaModFix/>
          </a:blip>
          <a:srcRect t="13163" b="7584"/>
          <a:stretch/>
        </p:blipFill>
        <p:spPr>
          <a:xfrm>
            <a:off x="4618700" y="0"/>
            <a:ext cx="4525300" cy="1868425"/>
          </a:xfrm>
          <a:prstGeom prst="rect">
            <a:avLst/>
          </a:prstGeom>
          <a:noFill/>
          <a:ln>
            <a:noFill/>
          </a:ln>
        </p:spPr>
      </p:pic>
      <p:sp>
        <p:nvSpPr>
          <p:cNvPr id="6" name="Shape 91"/>
          <p:cNvSpPr txBox="1">
            <a:spLocks/>
          </p:cNvSpPr>
          <p:nvPr/>
        </p:nvSpPr>
        <p:spPr>
          <a:xfrm>
            <a:off x="0" y="4623900"/>
            <a:ext cx="8188200" cy="7101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60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48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36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a:spcBef>
                <a:spcPts val="0"/>
              </a:spcBef>
              <a:buFont typeface="Lato"/>
              <a:buNone/>
            </a:pPr>
            <a:r>
              <a:rPr lang="en" dirty="0" smtClean="0">
                <a:solidFill>
                  <a:srgbClr val="FF9715"/>
                </a:solidFill>
                <a:latin typeface="Raleway" panose="020B0604020202020204" charset="0"/>
              </a:rPr>
              <a:t>Sarah McBryan, UG</a:t>
            </a:r>
          </a:p>
          <a:p>
            <a:pPr>
              <a:spcBef>
                <a:spcPts val="0"/>
              </a:spcBef>
              <a:buFont typeface="Lato"/>
              <a:buNone/>
            </a:pPr>
            <a:r>
              <a:rPr lang="en" dirty="0" smtClean="0">
                <a:solidFill>
                  <a:srgbClr val="FF9715"/>
                </a:solidFill>
                <a:latin typeface="Raleway" panose="020B0604020202020204" charset="0"/>
              </a:rPr>
              <a:t>Dr. Jeffrey LaBelle, PhD</a:t>
            </a:r>
            <a:endParaRPr lang="en" dirty="0">
              <a:solidFill>
                <a:srgbClr val="FF9715"/>
              </a:solidFill>
              <a:latin typeface="Raleway" panose="020B0604020202020204" charset="0"/>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63"/>
        <p:cNvGrpSpPr/>
        <p:nvPr/>
      </p:nvGrpSpPr>
      <p:grpSpPr>
        <a:xfrm>
          <a:off x="0" y="0"/>
          <a:ext cx="0" cy="0"/>
          <a:chOff x="0" y="0"/>
          <a:chExt cx="0" cy="0"/>
        </a:xfrm>
      </p:grpSpPr>
      <p:sp>
        <p:nvSpPr>
          <p:cNvPr id="164" name="Shape 164"/>
          <p:cNvSpPr txBox="1">
            <a:spLocks noGrp="1"/>
          </p:cNvSpPr>
          <p:nvPr>
            <p:ph type="ctrTitle" idx="4294967295"/>
          </p:nvPr>
        </p:nvSpPr>
        <p:spPr>
          <a:xfrm>
            <a:off x="-6220" y="4564744"/>
            <a:ext cx="9406500" cy="1546500"/>
          </a:xfrm>
          <a:prstGeom prst="rect">
            <a:avLst/>
          </a:prstGeom>
        </p:spPr>
        <p:txBody>
          <a:bodyPr lIns="91425" tIns="91425" rIns="91425" bIns="91425" anchor="b" anchorCtr="0">
            <a:noAutofit/>
          </a:bodyPr>
          <a:lstStyle/>
          <a:p>
            <a:pPr lvl="0">
              <a:spcBef>
                <a:spcPts val="0"/>
              </a:spcBef>
              <a:buNone/>
            </a:pPr>
            <a:r>
              <a:rPr lang="en" sz="4800" dirty="0">
                <a:solidFill>
                  <a:srgbClr val="EFEFEF"/>
                </a:solidFill>
              </a:rPr>
              <a:t>fishboneprosthetics@gmail.com</a:t>
            </a:r>
          </a:p>
        </p:txBody>
      </p:sp>
      <p:sp>
        <p:nvSpPr>
          <p:cNvPr id="165" name="Shape 165"/>
          <p:cNvSpPr/>
          <p:nvPr/>
        </p:nvSpPr>
        <p:spPr>
          <a:xfrm>
            <a:off x="127950" y="152400"/>
            <a:ext cx="8888100" cy="3581400"/>
          </a:xfrm>
          <a:prstGeom prst="rect">
            <a:avLst/>
          </a:prstGeom>
          <a:solidFill>
            <a:srgbClr val="FFFFFF"/>
          </a:solidFill>
          <a:ln>
            <a:noFill/>
          </a:ln>
        </p:spPr>
        <p:txBody>
          <a:bodyPr lIns="91425" tIns="91425" rIns="91425" bIns="91425" anchor="ctr" anchorCtr="0">
            <a:noAutofit/>
          </a:bodyPr>
          <a:lstStyle/>
          <a:p>
            <a:pPr lvl="0">
              <a:spcBef>
                <a:spcPts val="0"/>
              </a:spcBef>
              <a:buNone/>
            </a:pPr>
            <a:endParaRPr dirty="0"/>
          </a:p>
        </p:txBody>
      </p:sp>
      <p:pic>
        <p:nvPicPr>
          <p:cNvPr id="168" name="Shape 168" descr="C:\Users\kanda_000\Downloads\Fishbone logo #2 (1).jpg"/>
          <p:cNvPicPr preferRelativeResize="0"/>
          <p:nvPr/>
        </p:nvPicPr>
        <p:blipFill rotWithShape="1">
          <a:blip r:embed="rId3">
            <a:alphaModFix amt="44000"/>
          </a:blip>
          <a:srcRect t="13163" b="7584"/>
          <a:stretch/>
        </p:blipFill>
        <p:spPr>
          <a:xfrm>
            <a:off x="3212043" y="1324645"/>
            <a:ext cx="2969974" cy="1193400"/>
          </a:xfrm>
          <a:prstGeom prst="rect">
            <a:avLst/>
          </a:prstGeom>
          <a:noFill/>
          <a:ln>
            <a:noFill/>
          </a:ln>
        </p:spPr>
      </p:pic>
      <p:sp>
        <p:nvSpPr>
          <p:cNvPr id="14" name="Rectangle 13"/>
          <p:cNvSpPr/>
          <p:nvPr/>
        </p:nvSpPr>
        <p:spPr>
          <a:xfrm>
            <a:off x="7280224" y="2514600"/>
            <a:ext cx="1582311" cy="2158661"/>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AutoShape 2" descr="Image result for nasa space grant"/>
          <p:cNvSpPr>
            <a:spLocks noChangeAspect="1" noChangeArrowheads="1"/>
          </p:cNvSpPr>
          <p:nvPr/>
        </p:nvSpPr>
        <p:spPr bwMode="auto">
          <a:xfrm>
            <a:off x="4419600" y="32766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3" name="AutoShape 4" descr="Image result for nasa space grant"/>
          <p:cNvSpPr>
            <a:spLocks noChangeAspect="1" noChangeArrowheads="1"/>
          </p:cNvSpPr>
          <p:nvPr/>
        </p:nvSpPr>
        <p:spPr bwMode="auto">
          <a:xfrm>
            <a:off x="4572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Rectangle 6"/>
          <p:cNvSpPr/>
          <p:nvPr/>
        </p:nvSpPr>
        <p:spPr>
          <a:xfrm>
            <a:off x="4229317" y="3370392"/>
            <a:ext cx="2971800" cy="84545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0" name="Picture 6" descr="Image result for nasa space grant"/>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353300" y="2590800"/>
            <a:ext cx="1447800" cy="2286000"/>
          </a:xfrm>
          <a:prstGeom prst="rect">
            <a:avLst/>
          </a:prstGeom>
          <a:noFill/>
          <a:extLst>
            <a:ext uri="{909E8E84-426E-40DD-AFC4-6F175D3DCCD1}">
              <a14:hiddenFill xmlns:a14="http://schemas.microsoft.com/office/drawing/2010/main">
                <a:solidFill>
                  <a:srgbClr val="FFFFFF"/>
                </a:solidFill>
              </a14:hiddenFill>
            </a:ext>
          </a:extLst>
        </p:spPr>
      </p:pic>
      <p:pic>
        <p:nvPicPr>
          <p:cNvPr id="1034" name="Picture 10" descr="https://engineering.asu.edu/furi-dev/wp-content/uploads/sites/110/2015/12/FURI_header2.jpg"/>
          <p:cNvPicPr>
            <a:picLocks noChangeAspect="1" noChangeArrowheads="1"/>
          </p:cNvPicPr>
          <p:nvPr/>
        </p:nvPicPr>
        <p:blipFill rotWithShape="1">
          <a:blip r:embed="rId5">
            <a:extLst>
              <a:ext uri="{28A0092B-C50C-407E-A947-70E740481C1C}">
                <a14:useLocalDpi xmlns:a14="http://schemas.microsoft.com/office/drawing/2010/main" val="0"/>
              </a:ext>
            </a:extLst>
          </a:blip>
          <a:srcRect t="-620" r="51074"/>
          <a:stretch/>
        </p:blipFill>
        <p:spPr bwMode="auto">
          <a:xfrm>
            <a:off x="304800" y="3378343"/>
            <a:ext cx="3868745" cy="82271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asu barrett"/>
          <p:cNvPicPr>
            <a:picLocks noChangeAspect="1" noChangeArrowheads="1"/>
          </p:cNvPicPr>
          <p:nvPr/>
        </p:nvPicPr>
        <p:blipFill rotWithShape="1">
          <a:blip r:embed="rId6">
            <a:extLst>
              <a:ext uri="{28A0092B-C50C-407E-A947-70E740481C1C}">
                <a14:useLocalDpi xmlns:a14="http://schemas.microsoft.com/office/drawing/2010/main" val="0"/>
              </a:ext>
            </a:extLst>
          </a:blip>
          <a:srcRect l="-873" t="36381" r="-460" b="34032"/>
          <a:stretch/>
        </p:blipFill>
        <p:spPr bwMode="auto">
          <a:xfrm>
            <a:off x="4267417" y="3425166"/>
            <a:ext cx="2895600" cy="845456"/>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314700" y="513657"/>
            <a:ext cx="2819400" cy="707886"/>
          </a:xfrm>
          <a:prstGeom prst="rect">
            <a:avLst/>
          </a:prstGeom>
          <a:noFill/>
        </p:spPr>
        <p:txBody>
          <a:bodyPr wrap="square" rtlCol="0">
            <a:spAutoFit/>
          </a:bodyPr>
          <a:lstStyle/>
          <a:p>
            <a:r>
              <a:rPr lang="en-US" sz="4000" dirty="0">
                <a:latin typeface="Raleway" panose="020B0604020202020204" charset="0"/>
              </a:rPr>
              <a:t>Thank </a:t>
            </a:r>
            <a:r>
              <a:rPr lang="en-US" sz="4000" dirty="0" smtClean="0">
                <a:latin typeface="Raleway" panose="020B0604020202020204" charset="0"/>
              </a:rPr>
              <a:t>you,</a:t>
            </a:r>
            <a:endParaRPr lang="en-US" sz="4000" dirty="0">
              <a:latin typeface="Raleway" panose="020B0604020202020204" charset="0"/>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Shape 85"/>
          <p:cNvSpPr txBox="1">
            <a:spLocks noGrp="1"/>
          </p:cNvSpPr>
          <p:nvPr>
            <p:ph type="ctrTitle" idx="4294967295"/>
          </p:nvPr>
        </p:nvSpPr>
        <p:spPr>
          <a:xfrm>
            <a:off x="940500" y="542600"/>
            <a:ext cx="7517700" cy="1193400"/>
          </a:xfrm>
          <a:prstGeom prst="rect">
            <a:avLst/>
          </a:prstGeom>
        </p:spPr>
        <p:txBody>
          <a:bodyPr lIns="91425" tIns="91425" rIns="91425" bIns="91425" anchor="b" anchorCtr="0">
            <a:noAutofit/>
          </a:bodyPr>
          <a:lstStyle/>
          <a:p>
            <a:pPr lvl="0" algn="l" rtl="0">
              <a:spcBef>
                <a:spcPts val="0"/>
              </a:spcBef>
              <a:buNone/>
            </a:pPr>
            <a:r>
              <a:rPr lang="en" sz="7200" b="1" dirty="0">
                <a:solidFill>
                  <a:srgbClr val="FF9715"/>
                </a:solidFill>
                <a:latin typeface="Lato"/>
                <a:ea typeface="Lato"/>
                <a:cs typeface="Lato"/>
                <a:sym typeface="Lato"/>
              </a:rPr>
              <a:t>Heavy</a:t>
            </a:r>
          </a:p>
        </p:txBody>
      </p:sp>
      <p:sp>
        <p:nvSpPr>
          <p:cNvPr id="86" name="Shape 86"/>
          <p:cNvSpPr txBox="1">
            <a:spLocks noGrp="1"/>
          </p:cNvSpPr>
          <p:nvPr>
            <p:ph type="ctrTitle" idx="4294967295"/>
          </p:nvPr>
        </p:nvSpPr>
        <p:spPr>
          <a:xfrm>
            <a:off x="940500" y="4352603"/>
            <a:ext cx="7517700" cy="1193400"/>
          </a:xfrm>
          <a:prstGeom prst="rect">
            <a:avLst/>
          </a:prstGeom>
        </p:spPr>
        <p:txBody>
          <a:bodyPr lIns="91425" tIns="91425" rIns="91425" bIns="91425" anchor="b" anchorCtr="0">
            <a:noAutofit/>
          </a:bodyPr>
          <a:lstStyle/>
          <a:p>
            <a:pPr lvl="0" algn="l" rtl="0">
              <a:spcBef>
                <a:spcPts val="0"/>
              </a:spcBef>
              <a:buNone/>
            </a:pPr>
            <a:r>
              <a:rPr lang="en" sz="7200" b="1">
                <a:solidFill>
                  <a:srgbClr val="2185C5"/>
                </a:solidFill>
                <a:latin typeface="Lato"/>
                <a:ea typeface="Lato"/>
                <a:cs typeface="Lato"/>
                <a:sym typeface="Lato"/>
              </a:rPr>
              <a:t>Limited</a:t>
            </a:r>
          </a:p>
        </p:txBody>
      </p:sp>
      <p:sp>
        <p:nvSpPr>
          <p:cNvPr id="87" name="Shape 87"/>
          <p:cNvSpPr txBox="1">
            <a:spLocks noGrp="1"/>
          </p:cNvSpPr>
          <p:nvPr>
            <p:ph type="ctrTitle" idx="4294967295"/>
          </p:nvPr>
        </p:nvSpPr>
        <p:spPr>
          <a:xfrm>
            <a:off x="940500" y="2447601"/>
            <a:ext cx="7517700" cy="1193400"/>
          </a:xfrm>
          <a:prstGeom prst="rect">
            <a:avLst/>
          </a:prstGeom>
        </p:spPr>
        <p:txBody>
          <a:bodyPr lIns="91425" tIns="91425" rIns="91425" bIns="91425" anchor="b" anchorCtr="0">
            <a:noAutofit/>
          </a:bodyPr>
          <a:lstStyle/>
          <a:p>
            <a:pPr lvl="0" algn="l" rtl="0">
              <a:spcBef>
                <a:spcPts val="0"/>
              </a:spcBef>
              <a:buNone/>
            </a:pPr>
            <a:r>
              <a:rPr lang="en" sz="7200" b="1">
                <a:solidFill>
                  <a:srgbClr val="F20253"/>
                </a:solidFill>
                <a:latin typeface="Lato"/>
                <a:ea typeface="Lato"/>
                <a:cs typeface="Lato"/>
                <a:sym typeface="Lato"/>
              </a:rPr>
              <a:t>Expensive</a:t>
            </a:r>
          </a:p>
        </p:txBody>
      </p:sp>
      <p:sp>
        <p:nvSpPr>
          <p:cNvPr id="88" name="Shape 88"/>
          <p:cNvSpPr/>
          <p:nvPr/>
        </p:nvSpPr>
        <p:spPr>
          <a:xfrm>
            <a:off x="0" y="693500"/>
            <a:ext cx="940500" cy="891600"/>
          </a:xfrm>
          <a:prstGeom prst="rightArrow">
            <a:avLst>
              <a:gd name="adj1" fmla="val 61815"/>
              <a:gd name="adj2" fmla="val 50000"/>
            </a:avLst>
          </a:prstGeom>
          <a:solidFill>
            <a:srgbClr val="FF9715"/>
          </a:solidFill>
          <a:ln>
            <a:noFill/>
          </a:ln>
        </p:spPr>
        <p:txBody>
          <a:bodyPr lIns="91425" tIns="91425" rIns="91425" bIns="91425" anchor="ctr" anchorCtr="0">
            <a:noAutofit/>
          </a:bodyPr>
          <a:lstStyle/>
          <a:p>
            <a:pPr lvl="0">
              <a:spcBef>
                <a:spcPts val="0"/>
              </a:spcBef>
              <a:buNone/>
            </a:pPr>
            <a:endParaRPr/>
          </a:p>
        </p:txBody>
      </p:sp>
      <p:sp>
        <p:nvSpPr>
          <p:cNvPr id="89" name="Shape 89"/>
          <p:cNvSpPr/>
          <p:nvPr/>
        </p:nvSpPr>
        <p:spPr>
          <a:xfrm>
            <a:off x="0" y="2598500"/>
            <a:ext cx="940500" cy="891600"/>
          </a:xfrm>
          <a:prstGeom prst="rightArrow">
            <a:avLst>
              <a:gd name="adj1" fmla="val 61815"/>
              <a:gd name="adj2" fmla="val 50000"/>
            </a:avLst>
          </a:prstGeom>
          <a:solidFill>
            <a:srgbClr val="F20253"/>
          </a:solidFill>
          <a:ln>
            <a:noFill/>
          </a:ln>
        </p:spPr>
        <p:txBody>
          <a:bodyPr lIns="91425" tIns="91425" rIns="91425" bIns="91425" anchor="ctr" anchorCtr="0">
            <a:noAutofit/>
          </a:bodyPr>
          <a:lstStyle/>
          <a:p>
            <a:pPr lvl="0">
              <a:spcBef>
                <a:spcPts val="0"/>
              </a:spcBef>
              <a:buNone/>
            </a:pPr>
            <a:endParaRPr/>
          </a:p>
        </p:txBody>
      </p:sp>
      <p:sp>
        <p:nvSpPr>
          <p:cNvPr id="90" name="Shape 90"/>
          <p:cNvSpPr/>
          <p:nvPr/>
        </p:nvSpPr>
        <p:spPr>
          <a:xfrm>
            <a:off x="0" y="4503500"/>
            <a:ext cx="940500" cy="891600"/>
          </a:xfrm>
          <a:prstGeom prst="rightArrow">
            <a:avLst>
              <a:gd name="adj1" fmla="val 61815"/>
              <a:gd name="adj2" fmla="val 50000"/>
            </a:avLst>
          </a:prstGeom>
          <a:solidFill>
            <a:srgbClr val="2185C5"/>
          </a:solidFill>
          <a:ln>
            <a:noFill/>
          </a:ln>
        </p:spPr>
        <p:txBody>
          <a:bodyPr lIns="91425" tIns="91425" rIns="91425" bIns="91425" anchor="ctr" anchorCtr="0">
            <a:noAutofit/>
          </a:bodyPr>
          <a:lstStyle/>
          <a:p>
            <a:pPr lvl="0">
              <a:spcBef>
                <a:spcPts val="0"/>
              </a:spcBef>
              <a:buNone/>
            </a:pPr>
            <a:endParaRPr/>
          </a:p>
        </p:txBody>
      </p:sp>
      <p:sp>
        <p:nvSpPr>
          <p:cNvPr id="91" name="Shape 91"/>
          <p:cNvSpPr txBox="1">
            <a:spLocks noGrp="1"/>
          </p:cNvSpPr>
          <p:nvPr>
            <p:ph type="body" idx="4294967295"/>
          </p:nvPr>
        </p:nvSpPr>
        <p:spPr>
          <a:xfrm>
            <a:off x="969900" y="1433850"/>
            <a:ext cx="8188200" cy="710100"/>
          </a:xfrm>
          <a:prstGeom prst="rect">
            <a:avLst/>
          </a:prstGeom>
        </p:spPr>
        <p:txBody>
          <a:bodyPr lIns="91425" tIns="91425" rIns="91425" bIns="91425" anchor="t" anchorCtr="0">
            <a:noAutofit/>
          </a:bodyPr>
          <a:lstStyle/>
          <a:p>
            <a:pPr lvl="0" rtl="0">
              <a:spcBef>
                <a:spcPts val="0"/>
              </a:spcBef>
              <a:buNone/>
            </a:pPr>
            <a:r>
              <a:rPr lang="en" dirty="0">
                <a:solidFill>
                  <a:srgbClr val="FF9715"/>
                </a:solidFill>
              </a:rPr>
              <a:t>Patients abandon their devices due to weight</a:t>
            </a:r>
          </a:p>
        </p:txBody>
      </p:sp>
      <p:sp>
        <p:nvSpPr>
          <p:cNvPr id="92" name="Shape 92"/>
          <p:cNvSpPr txBox="1">
            <a:spLocks noGrp="1"/>
          </p:cNvSpPr>
          <p:nvPr>
            <p:ph type="body" idx="4294967295"/>
          </p:nvPr>
        </p:nvSpPr>
        <p:spPr>
          <a:xfrm>
            <a:off x="975025" y="3345950"/>
            <a:ext cx="8188200" cy="710100"/>
          </a:xfrm>
          <a:prstGeom prst="rect">
            <a:avLst/>
          </a:prstGeom>
        </p:spPr>
        <p:txBody>
          <a:bodyPr lIns="91425" tIns="91425" rIns="91425" bIns="91425" anchor="t" anchorCtr="0">
            <a:noAutofit/>
          </a:bodyPr>
          <a:lstStyle/>
          <a:p>
            <a:pPr lvl="0" rtl="0">
              <a:spcBef>
                <a:spcPts val="0"/>
              </a:spcBef>
              <a:buNone/>
            </a:pPr>
            <a:r>
              <a:rPr lang="en">
                <a:solidFill>
                  <a:srgbClr val="F20253"/>
                </a:solidFill>
              </a:rPr>
              <a:t>Current prosthetics are  $30,000 to $100,000</a:t>
            </a:r>
          </a:p>
        </p:txBody>
      </p:sp>
      <p:sp>
        <p:nvSpPr>
          <p:cNvPr id="93" name="Shape 93"/>
          <p:cNvSpPr txBox="1">
            <a:spLocks noGrp="1"/>
          </p:cNvSpPr>
          <p:nvPr>
            <p:ph type="body" idx="4294967295"/>
          </p:nvPr>
        </p:nvSpPr>
        <p:spPr>
          <a:xfrm>
            <a:off x="968300" y="5242700"/>
            <a:ext cx="8188200" cy="710100"/>
          </a:xfrm>
          <a:prstGeom prst="rect">
            <a:avLst/>
          </a:prstGeom>
        </p:spPr>
        <p:txBody>
          <a:bodyPr lIns="91425" tIns="91425" rIns="91425" bIns="91425" anchor="t" anchorCtr="0">
            <a:noAutofit/>
          </a:bodyPr>
          <a:lstStyle/>
          <a:p>
            <a:pPr lvl="0" rtl="0">
              <a:spcBef>
                <a:spcPts val="0"/>
              </a:spcBef>
              <a:buNone/>
            </a:pPr>
            <a:r>
              <a:rPr lang="en">
                <a:solidFill>
                  <a:srgbClr val="2185C5"/>
                </a:solidFill>
              </a:rPr>
              <a:t>Prosthesis with limited customization leave patients unsatisfied</a:t>
            </a:r>
          </a:p>
        </p:txBody>
      </p:sp>
      <p:pic>
        <p:nvPicPr>
          <p:cNvPr id="94" name="Shape 94" descr="C:\Users\kanda_000\Downloads\Fishbone logo #2 (1).jpg"/>
          <p:cNvPicPr preferRelativeResize="0"/>
          <p:nvPr/>
        </p:nvPicPr>
        <p:blipFill rotWithShape="1">
          <a:blip r:embed="rId3">
            <a:alphaModFix/>
          </a:blip>
          <a:srcRect t="13163" b="7584"/>
          <a:stretch/>
        </p:blipFill>
        <p:spPr>
          <a:xfrm>
            <a:off x="6174025" y="0"/>
            <a:ext cx="2969974" cy="1193400"/>
          </a:xfrm>
          <a:prstGeom prst="rect">
            <a:avLst/>
          </a:prstGeom>
          <a:noFill/>
          <a:ln>
            <a:noFill/>
          </a:ln>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Shape 107"/>
        <p:cNvGrpSpPr/>
        <p:nvPr/>
      </p:nvGrpSpPr>
      <p:grpSpPr>
        <a:xfrm>
          <a:off x="0" y="0"/>
          <a:ext cx="0" cy="0"/>
          <a:chOff x="0" y="0"/>
          <a:chExt cx="0" cy="0"/>
        </a:xfrm>
      </p:grpSpPr>
      <p:pic>
        <p:nvPicPr>
          <p:cNvPr id="108" name="Shape 108"/>
          <p:cNvPicPr preferRelativeResize="0"/>
          <p:nvPr/>
        </p:nvPicPr>
        <p:blipFill rotWithShape="1">
          <a:blip r:embed="rId3">
            <a:alphaModFix/>
          </a:blip>
          <a:srcRect l="36832" r="4292"/>
          <a:stretch/>
        </p:blipFill>
        <p:spPr>
          <a:xfrm>
            <a:off x="3348924" y="0"/>
            <a:ext cx="5871274" cy="6784075"/>
          </a:xfrm>
          <a:prstGeom prst="rect">
            <a:avLst/>
          </a:prstGeom>
          <a:noFill/>
          <a:ln>
            <a:noFill/>
          </a:ln>
        </p:spPr>
      </p:pic>
      <p:sp>
        <p:nvSpPr>
          <p:cNvPr id="109" name="Shape 109"/>
          <p:cNvSpPr txBox="1">
            <a:spLocks noGrp="1"/>
          </p:cNvSpPr>
          <p:nvPr>
            <p:ph type="ctrTitle" idx="4294967295"/>
          </p:nvPr>
        </p:nvSpPr>
        <p:spPr>
          <a:xfrm>
            <a:off x="408267" y="1560750"/>
            <a:ext cx="7170000" cy="640500"/>
          </a:xfrm>
          <a:prstGeom prst="rect">
            <a:avLst/>
          </a:prstGeom>
        </p:spPr>
        <p:txBody>
          <a:bodyPr lIns="91425" tIns="91425" rIns="91425" bIns="91425" anchor="b" anchorCtr="0">
            <a:noAutofit/>
          </a:bodyPr>
          <a:lstStyle/>
          <a:p>
            <a:pPr lvl="0" algn="l" rtl="0">
              <a:spcBef>
                <a:spcPts val="0"/>
              </a:spcBef>
              <a:buNone/>
            </a:pPr>
            <a:r>
              <a:rPr lang="en" b="1">
                <a:solidFill>
                  <a:srgbClr val="677480"/>
                </a:solidFill>
                <a:latin typeface="Lato"/>
                <a:ea typeface="Lato"/>
                <a:cs typeface="Lato"/>
                <a:sym typeface="Lato"/>
              </a:rPr>
              <a:t>Practitioners</a:t>
            </a:r>
          </a:p>
          <a:p>
            <a:pPr lvl="0" algn="l" rtl="0">
              <a:spcBef>
                <a:spcPts val="0"/>
              </a:spcBef>
              <a:buNone/>
            </a:pPr>
            <a:r>
              <a:rPr lang="en" sz="2800" b="1">
                <a:solidFill>
                  <a:srgbClr val="677480"/>
                </a:solidFill>
                <a:latin typeface="Lato"/>
                <a:ea typeface="Lato"/>
                <a:cs typeface="Lato"/>
                <a:sym typeface="Lato"/>
              </a:rPr>
              <a:t>8,300</a:t>
            </a:r>
          </a:p>
        </p:txBody>
      </p:sp>
      <p:sp>
        <p:nvSpPr>
          <p:cNvPr id="110" name="Shape 110"/>
          <p:cNvSpPr/>
          <p:nvPr/>
        </p:nvSpPr>
        <p:spPr>
          <a:xfrm>
            <a:off x="-17075" y="1199475"/>
            <a:ext cx="501300" cy="478200"/>
          </a:xfrm>
          <a:prstGeom prst="rightArrow">
            <a:avLst>
              <a:gd name="adj1" fmla="val 61815"/>
              <a:gd name="adj2" fmla="val 50000"/>
            </a:avLst>
          </a:prstGeom>
          <a:solidFill>
            <a:srgbClr val="677480"/>
          </a:solidFill>
          <a:ln>
            <a:noFill/>
          </a:ln>
        </p:spPr>
        <p:txBody>
          <a:bodyPr lIns="91425" tIns="91425" rIns="91425" bIns="91425" anchor="ctr" anchorCtr="0">
            <a:noAutofit/>
          </a:bodyPr>
          <a:lstStyle/>
          <a:p>
            <a:pPr lvl="0">
              <a:spcBef>
                <a:spcPts val="0"/>
              </a:spcBef>
              <a:buNone/>
            </a:pPr>
            <a:endParaRPr sz="3600"/>
          </a:p>
        </p:txBody>
      </p:sp>
      <p:sp>
        <p:nvSpPr>
          <p:cNvPr id="111" name="Shape 111"/>
          <p:cNvSpPr txBox="1">
            <a:spLocks noGrp="1"/>
          </p:cNvSpPr>
          <p:nvPr>
            <p:ph type="ctrTitle" idx="4294967295"/>
          </p:nvPr>
        </p:nvSpPr>
        <p:spPr>
          <a:xfrm>
            <a:off x="408267" y="3217675"/>
            <a:ext cx="7170000" cy="640500"/>
          </a:xfrm>
          <a:prstGeom prst="rect">
            <a:avLst/>
          </a:prstGeom>
        </p:spPr>
        <p:txBody>
          <a:bodyPr lIns="91425" tIns="91425" rIns="91425" bIns="91425" anchor="b" anchorCtr="0">
            <a:noAutofit/>
          </a:bodyPr>
          <a:lstStyle/>
          <a:p>
            <a:pPr lvl="0" algn="l" rtl="0">
              <a:spcBef>
                <a:spcPts val="0"/>
              </a:spcBef>
              <a:buNone/>
            </a:pPr>
            <a:r>
              <a:rPr lang="en" b="1">
                <a:solidFill>
                  <a:srgbClr val="677480"/>
                </a:solidFill>
                <a:latin typeface="Lato"/>
                <a:ea typeface="Lato"/>
                <a:cs typeface="Lato"/>
                <a:sym typeface="Lato"/>
              </a:rPr>
              <a:t>Patients</a:t>
            </a:r>
          </a:p>
          <a:p>
            <a:pPr lvl="0" algn="l" rtl="0">
              <a:spcBef>
                <a:spcPts val="0"/>
              </a:spcBef>
              <a:buNone/>
            </a:pPr>
            <a:r>
              <a:rPr lang="en" sz="2800" b="1">
                <a:solidFill>
                  <a:srgbClr val="677480"/>
                </a:solidFill>
                <a:latin typeface="Lato"/>
                <a:ea typeface="Lato"/>
                <a:cs typeface="Lato"/>
                <a:sym typeface="Lato"/>
              </a:rPr>
              <a:t>41,000</a:t>
            </a:r>
          </a:p>
        </p:txBody>
      </p:sp>
      <p:sp>
        <p:nvSpPr>
          <p:cNvPr id="112" name="Shape 112"/>
          <p:cNvSpPr/>
          <p:nvPr/>
        </p:nvSpPr>
        <p:spPr>
          <a:xfrm>
            <a:off x="-17075" y="2836675"/>
            <a:ext cx="501300" cy="478200"/>
          </a:xfrm>
          <a:prstGeom prst="rightArrow">
            <a:avLst>
              <a:gd name="adj1" fmla="val 61815"/>
              <a:gd name="adj2" fmla="val 50000"/>
            </a:avLst>
          </a:prstGeom>
          <a:solidFill>
            <a:srgbClr val="677480"/>
          </a:solidFill>
          <a:ln>
            <a:noFill/>
          </a:ln>
        </p:spPr>
        <p:txBody>
          <a:bodyPr lIns="91425" tIns="91425" rIns="91425" bIns="91425" anchor="ctr" anchorCtr="0">
            <a:noAutofit/>
          </a:bodyPr>
          <a:lstStyle/>
          <a:p>
            <a:pPr lvl="0" rtl="0">
              <a:spcBef>
                <a:spcPts val="0"/>
              </a:spcBef>
              <a:buNone/>
            </a:pPr>
            <a:endParaRPr sz="3600"/>
          </a:p>
        </p:txBody>
      </p:sp>
      <p:pic>
        <p:nvPicPr>
          <p:cNvPr id="113" name="Shape 113" descr="C:\Users\kanda_000\Downloads\Fishbone logo #2 (1).jpg"/>
          <p:cNvPicPr preferRelativeResize="0"/>
          <p:nvPr/>
        </p:nvPicPr>
        <p:blipFill rotWithShape="1">
          <a:blip r:embed="rId4">
            <a:alphaModFix/>
          </a:blip>
          <a:srcRect t="13163" b="7584"/>
          <a:stretch/>
        </p:blipFill>
        <p:spPr>
          <a:xfrm>
            <a:off x="-25799" y="5514474"/>
            <a:ext cx="2969974" cy="1193400"/>
          </a:xfrm>
          <a:prstGeom prst="rect">
            <a:avLst/>
          </a:prstGeom>
          <a:noFill/>
          <a:ln>
            <a:noFill/>
          </a:ln>
        </p:spPr>
      </p:pic>
      <p:sp>
        <p:nvSpPr>
          <p:cNvPr id="115" name="Shape 115"/>
          <p:cNvSpPr/>
          <p:nvPr/>
        </p:nvSpPr>
        <p:spPr>
          <a:xfrm rot="-1427563" flipH="1">
            <a:off x="3249519" y="955710"/>
            <a:ext cx="174751" cy="419075"/>
          </a:xfrm>
          <a:prstGeom prst="rtTriangle">
            <a:avLst/>
          </a:prstGeom>
          <a:solidFill>
            <a:srgbClr val="F3F3F3"/>
          </a:solidFill>
          <a:ln w="9525" cap="flat" cmpd="sng">
            <a:solidFill>
              <a:srgbClr val="F3F3F3"/>
            </a:solidFill>
            <a:prstDash val="solid"/>
            <a:round/>
            <a:headEnd type="none" w="med" len="med"/>
            <a:tailEnd type="none" w="med" len="med"/>
          </a:ln>
        </p:spPr>
        <p:txBody>
          <a:bodyPr lIns="91425" tIns="91425" rIns="91425" bIns="91425" anchor="ctr" anchorCtr="0">
            <a:noAutofit/>
          </a:bodyPr>
          <a:lstStyle/>
          <a:p>
            <a:pPr lvl="0">
              <a:spcBef>
                <a:spcPts val="0"/>
              </a:spcBef>
              <a:buNone/>
            </a:pPr>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9"/>
        <p:cNvGrpSpPr/>
        <p:nvPr/>
      </p:nvGrpSpPr>
      <p:grpSpPr>
        <a:xfrm>
          <a:off x="0" y="0"/>
          <a:ext cx="0" cy="0"/>
          <a:chOff x="0" y="0"/>
          <a:chExt cx="0" cy="0"/>
        </a:xfrm>
      </p:grpSpPr>
      <p:pic>
        <p:nvPicPr>
          <p:cNvPr id="120" name="Shape 120" descr="Doctor, Illustration, Medicine ..."/>
          <p:cNvPicPr preferRelativeResize="0"/>
          <p:nvPr/>
        </p:nvPicPr>
        <p:blipFill>
          <a:blip r:embed="rId3">
            <a:alphaModFix/>
          </a:blip>
          <a:stretch>
            <a:fillRect/>
          </a:stretch>
        </p:blipFill>
        <p:spPr>
          <a:xfrm>
            <a:off x="8078350" y="3905975"/>
            <a:ext cx="1065650" cy="2787750"/>
          </a:xfrm>
          <a:prstGeom prst="rect">
            <a:avLst/>
          </a:prstGeom>
          <a:noFill/>
          <a:ln>
            <a:noFill/>
          </a:ln>
        </p:spPr>
      </p:pic>
      <p:sp>
        <p:nvSpPr>
          <p:cNvPr id="121" name="Shape 121"/>
          <p:cNvSpPr txBox="1">
            <a:spLocks noGrp="1"/>
          </p:cNvSpPr>
          <p:nvPr>
            <p:ph type="title" idx="4294967295"/>
          </p:nvPr>
        </p:nvSpPr>
        <p:spPr>
          <a:xfrm>
            <a:off x="76195" y="-394375"/>
            <a:ext cx="6462600" cy="1143000"/>
          </a:xfrm>
          <a:prstGeom prst="rect">
            <a:avLst/>
          </a:prstGeom>
          <a:noFill/>
          <a:ln>
            <a:noFill/>
          </a:ln>
        </p:spPr>
        <p:txBody>
          <a:bodyPr lIns="91425" tIns="91425" rIns="91425" bIns="91425" anchor="b" anchorCtr="0">
            <a:noAutofit/>
          </a:bodyPr>
          <a:lstStyle/>
          <a:p>
            <a:pPr marL="0" marR="0" lvl="0" indent="0" algn="l" rtl="0">
              <a:lnSpc>
                <a:spcPct val="100000"/>
              </a:lnSpc>
              <a:spcBef>
                <a:spcPts val="0"/>
              </a:spcBef>
              <a:spcAft>
                <a:spcPts val="0"/>
              </a:spcAft>
              <a:buClr>
                <a:srgbClr val="97ABBC"/>
              </a:buClr>
              <a:buSzPct val="25000"/>
              <a:buFont typeface="Raleway"/>
              <a:buNone/>
            </a:pPr>
            <a:r>
              <a:rPr lang="en" dirty="0">
                <a:solidFill>
                  <a:srgbClr val="FFC000"/>
                </a:solidFill>
              </a:rPr>
              <a:t>Value Proposition</a:t>
            </a:r>
          </a:p>
        </p:txBody>
      </p:sp>
      <p:pic>
        <p:nvPicPr>
          <p:cNvPr id="122" name="Shape 122" descr="ven d.png"/>
          <p:cNvPicPr preferRelativeResize="0"/>
          <p:nvPr/>
        </p:nvPicPr>
        <p:blipFill>
          <a:blip r:embed="rId4">
            <a:alphaModFix amt="98000"/>
          </a:blip>
          <a:stretch>
            <a:fillRect/>
          </a:stretch>
        </p:blipFill>
        <p:spPr>
          <a:xfrm>
            <a:off x="0" y="369151"/>
            <a:ext cx="8452173" cy="5726849"/>
          </a:xfrm>
          <a:prstGeom prst="rect">
            <a:avLst/>
          </a:prstGeom>
          <a:noFill/>
          <a:ln>
            <a:noFill/>
          </a:ln>
        </p:spPr>
      </p:pic>
      <p:sp>
        <p:nvSpPr>
          <p:cNvPr id="123" name="Shape 123"/>
          <p:cNvSpPr txBox="1"/>
          <p:nvPr/>
        </p:nvSpPr>
        <p:spPr>
          <a:xfrm>
            <a:off x="304800" y="1981200"/>
            <a:ext cx="2393100" cy="35904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800" b="1" dirty="0">
                <a:solidFill>
                  <a:srgbClr val="F20253"/>
                </a:solidFill>
                <a:latin typeface="Lato"/>
                <a:ea typeface="Lato"/>
                <a:cs typeface="Lato"/>
                <a:sym typeface="Lato"/>
              </a:rPr>
              <a:t>Practitioner</a:t>
            </a:r>
          </a:p>
          <a:p>
            <a:pPr lvl="0" rtl="0">
              <a:lnSpc>
                <a:spcPct val="115000"/>
              </a:lnSpc>
              <a:spcBef>
                <a:spcPts val="0"/>
              </a:spcBef>
              <a:buNone/>
            </a:pPr>
            <a:r>
              <a:rPr lang="en" sz="2400" dirty="0">
                <a:latin typeface="Lato"/>
                <a:ea typeface="Lato"/>
                <a:cs typeface="Lato"/>
                <a:sym typeface="Lato"/>
              </a:rPr>
              <a:t>- </a:t>
            </a:r>
            <a:r>
              <a:rPr lang="en-US" sz="2400" dirty="0">
                <a:latin typeface="Lato"/>
                <a:ea typeface="Lato"/>
                <a:cs typeface="Lato"/>
                <a:sym typeface="Lato"/>
              </a:rPr>
              <a:t>L</a:t>
            </a:r>
            <a:r>
              <a:rPr lang="en" sz="2400" dirty="0">
                <a:latin typeface="Lato"/>
                <a:ea typeface="Lato"/>
                <a:cs typeface="Lato"/>
                <a:sym typeface="Lato"/>
              </a:rPr>
              <a:t>ess Waste</a:t>
            </a:r>
            <a:r>
              <a:rPr lang="en-US" sz="2400" dirty="0">
                <a:latin typeface="Lato"/>
                <a:ea typeface="Lato"/>
                <a:cs typeface="Lato"/>
                <a:sym typeface="Lato"/>
              </a:rPr>
              <a:t>d Time</a:t>
            </a:r>
            <a:r>
              <a:rPr lang="en" sz="2400" dirty="0">
                <a:latin typeface="Lato"/>
                <a:ea typeface="Lato"/>
                <a:cs typeface="Lato"/>
                <a:sym typeface="Lato"/>
              </a:rPr>
              <a:t>        </a:t>
            </a:r>
          </a:p>
          <a:p>
            <a:pPr lvl="0" rtl="0">
              <a:lnSpc>
                <a:spcPct val="115000"/>
              </a:lnSpc>
              <a:spcBef>
                <a:spcPts val="0"/>
              </a:spcBef>
              <a:buNone/>
            </a:pPr>
            <a:r>
              <a:rPr lang="en" sz="2400" dirty="0">
                <a:latin typeface="Lato"/>
                <a:ea typeface="Lato"/>
                <a:cs typeface="Lato"/>
                <a:sym typeface="Lato"/>
              </a:rPr>
              <a:t>- More</a:t>
            </a:r>
          </a:p>
          <a:p>
            <a:pPr lvl="0" rtl="0">
              <a:lnSpc>
                <a:spcPct val="115000"/>
              </a:lnSpc>
              <a:spcBef>
                <a:spcPts val="0"/>
              </a:spcBef>
              <a:buNone/>
            </a:pPr>
            <a:r>
              <a:rPr lang="en-US" sz="2400" dirty="0">
                <a:latin typeface="Lato"/>
                <a:ea typeface="Lato"/>
                <a:cs typeface="Lato"/>
                <a:sym typeface="Lato"/>
              </a:rPr>
              <a:t>P</a:t>
            </a:r>
            <a:r>
              <a:rPr lang="en" sz="2400" dirty="0">
                <a:latin typeface="Lato"/>
                <a:ea typeface="Lato"/>
                <a:cs typeface="Lato"/>
                <a:sym typeface="Lato"/>
              </a:rPr>
              <a:t>atients</a:t>
            </a:r>
          </a:p>
          <a:p>
            <a:pPr lvl="0" rtl="0">
              <a:spcBef>
                <a:spcPts val="0"/>
              </a:spcBef>
              <a:buNone/>
            </a:pPr>
            <a:endParaRPr sz="3000" dirty="0">
              <a:solidFill>
                <a:schemeClr val="lt1"/>
              </a:solidFill>
              <a:latin typeface="Lato"/>
              <a:ea typeface="Lato"/>
              <a:cs typeface="Lato"/>
              <a:sym typeface="Lato"/>
            </a:endParaRPr>
          </a:p>
        </p:txBody>
      </p:sp>
      <p:sp>
        <p:nvSpPr>
          <p:cNvPr id="124" name="Shape 124"/>
          <p:cNvSpPr txBox="1"/>
          <p:nvPr/>
        </p:nvSpPr>
        <p:spPr>
          <a:xfrm>
            <a:off x="6174587" y="2057400"/>
            <a:ext cx="2623500" cy="4554600"/>
          </a:xfrm>
          <a:prstGeom prst="rect">
            <a:avLst/>
          </a:prstGeom>
          <a:noFill/>
          <a:ln>
            <a:noFill/>
          </a:ln>
        </p:spPr>
        <p:txBody>
          <a:bodyPr lIns="91425" tIns="91425" rIns="91425" bIns="91425" anchor="t" anchorCtr="0">
            <a:noAutofit/>
          </a:bodyPr>
          <a:lstStyle/>
          <a:p>
            <a:pPr lvl="0" rtl="0">
              <a:lnSpc>
                <a:spcPct val="115000"/>
              </a:lnSpc>
              <a:spcBef>
                <a:spcPts val="0"/>
              </a:spcBef>
              <a:buNone/>
            </a:pPr>
            <a:r>
              <a:rPr lang="en" sz="2800" b="1" dirty="0">
                <a:solidFill>
                  <a:srgbClr val="F20253"/>
                </a:solidFill>
                <a:latin typeface="Lato"/>
                <a:ea typeface="Lato"/>
                <a:cs typeface="Lato"/>
                <a:sym typeface="Lato"/>
              </a:rPr>
              <a:t>Patient</a:t>
            </a:r>
          </a:p>
          <a:p>
            <a:pPr lvl="0" rtl="0">
              <a:lnSpc>
                <a:spcPct val="115000"/>
              </a:lnSpc>
              <a:spcBef>
                <a:spcPts val="0"/>
              </a:spcBef>
              <a:buNone/>
            </a:pPr>
            <a:r>
              <a:rPr lang="en" sz="2400" dirty="0">
                <a:solidFill>
                  <a:schemeClr val="dk1"/>
                </a:solidFill>
                <a:latin typeface="Lato"/>
                <a:ea typeface="Lato"/>
                <a:cs typeface="Lato"/>
                <a:sym typeface="Lato"/>
              </a:rPr>
              <a:t>- </a:t>
            </a:r>
            <a:r>
              <a:rPr lang="en-US" sz="2400" dirty="0">
                <a:solidFill>
                  <a:schemeClr val="dk1"/>
                </a:solidFill>
                <a:latin typeface="Lato"/>
                <a:ea typeface="Lato"/>
                <a:cs typeface="Lato"/>
                <a:sym typeface="Lato"/>
              </a:rPr>
              <a:t>L</a:t>
            </a:r>
            <a:r>
              <a:rPr lang="en" sz="2400" dirty="0">
                <a:solidFill>
                  <a:schemeClr val="dk1"/>
                </a:solidFill>
                <a:latin typeface="Lato"/>
                <a:ea typeface="Lato"/>
                <a:cs typeface="Lato"/>
                <a:sym typeface="Lato"/>
              </a:rPr>
              <a:t>ow Cost</a:t>
            </a:r>
          </a:p>
          <a:p>
            <a:pPr lvl="0" rtl="0">
              <a:lnSpc>
                <a:spcPct val="115000"/>
              </a:lnSpc>
              <a:spcBef>
                <a:spcPts val="0"/>
              </a:spcBef>
              <a:buNone/>
            </a:pPr>
            <a:r>
              <a:rPr lang="en" sz="2400" dirty="0">
                <a:solidFill>
                  <a:schemeClr val="dk1"/>
                </a:solidFill>
                <a:latin typeface="Lato"/>
                <a:ea typeface="Lato"/>
                <a:cs typeface="Lato"/>
                <a:sym typeface="Lato"/>
              </a:rPr>
              <a:t>- </a:t>
            </a:r>
            <a:r>
              <a:rPr lang="en-US" sz="2400" dirty="0">
                <a:solidFill>
                  <a:schemeClr val="dk1"/>
                </a:solidFill>
                <a:latin typeface="Lato"/>
                <a:ea typeface="Lato"/>
                <a:cs typeface="Lato"/>
                <a:sym typeface="Lato"/>
              </a:rPr>
              <a:t>L</a:t>
            </a:r>
            <a:r>
              <a:rPr lang="en" sz="2400" dirty="0">
                <a:solidFill>
                  <a:schemeClr val="dk1"/>
                </a:solidFill>
                <a:latin typeface="Lato"/>
                <a:ea typeface="Lato"/>
                <a:cs typeface="Lato"/>
                <a:sym typeface="Lato"/>
              </a:rPr>
              <a:t>ightweight </a:t>
            </a:r>
          </a:p>
          <a:p>
            <a:pPr lvl="0" rtl="0">
              <a:lnSpc>
                <a:spcPct val="115000"/>
              </a:lnSpc>
              <a:spcBef>
                <a:spcPts val="0"/>
              </a:spcBef>
              <a:buNone/>
            </a:pPr>
            <a:r>
              <a:rPr lang="en" sz="2400" dirty="0">
                <a:solidFill>
                  <a:schemeClr val="dk1"/>
                </a:solidFill>
                <a:latin typeface="Lato"/>
                <a:ea typeface="Lato"/>
                <a:cs typeface="Lato"/>
                <a:sym typeface="Lato"/>
              </a:rPr>
              <a:t>- </a:t>
            </a:r>
            <a:r>
              <a:rPr lang="en-US" sz="2400" dirty="0">
                <a:solidFill>
                  <a:schemeClr val="dk1"/>
                </a:solidFill>
                <a:latin typeface="Lato"/>
                <a:ea typeface="Lato"/>
                <a:cs typeface="Lato"/>
                <a:sym typeface="Lato"/>
              </a:rPr>
              <a:t>C</a:t>
            </a:r>
            <a:r>
              <a:rPr lang="en" sz="2400" dirty="0">
                <a:solidFill>
                  <a:schemeClr val="dk1"/>
                </a:solidFill>
                <a:latin typeface="Lato"/>
                <a:ea typeface="Lato"/>
                <a:cs typeface="Lato"/>
                <a:sym typeface="Lato"/>
              </a:rPr>
              <a:t>omfortable</a:t>
            </a:r>
          </a:p>
          <a:p>
            <a:pPr lvl="0" rtl="0">
              <a:spcBef>
                <a:spcPts val="0"/>
              </a:spcBef>
              <a:buNone/>
            </a:pPr>
            <a:endParaRPr sz="3000" dirty="0">
              <a:solidFill>
                <a:schemeClr val="lt1"/>
              </a:solidFill>
              <a:latin typeface="Lato"/>
              <a:ea typeface="Lato"/>
              <a:cs typeface="Lato"/>
              <a:sym typeface="Lato"/>
            </a:endParaRPr>
          </a:p>
          <a:p>
            <a:pPr lvl="0" rtl="0">
              <a:spcBef>
                <a:spcPts val="0"/>
              </a:spcBef>
              <a:buNone/>
            </a:pPr>
            <a:r>
              <a:rPr lang="en" sz="3000" dirty="0">
                <a:solidFill>
                  <a:schemeClr val="lt1"/>
                </a:solidFill>
                <a:latin typeface="Lato"/>
                <a:ea typeface="Lato"/>
                <a:cs typeface="Lato"/>
                <a:sym typeface="Lato"/>
              </a:rPr>
              <a:t> </a:t>
            </a:r>
          </a:p>
        </p:txBody>
      </p:sp>
      <p:sp>
        <p:nvSpPr>
          <p:cNvPr id="125" name="Shape 125"/>
          <p:cNvSpPr txBox="1"/>
          <p:nvPr/>
        </p:nvSpPr>
        <p:spPr>
          <a:xfrm>
            <a:off x="2831225" y="1867200"/>
            <a:ext cx="2942100" cy="3590400"/>
          </a:xfrm>
          <a:prstGeom prst="rect">
            <a:avLst/>
          </a:prstGeom>
          <a:noFill/>
          <a:ln>
            <a:noFill/>
          </a:ln>
        </p:spPr>
        <p:txBody>
          <a:bodyPr lIns="91425" tIns="91425" rIns="91425" bIns="91425" anchor="t" anchorCtr="0">
            <a:noAutofit/>
          </a:bodyPr>
          <a:lstStyle/>
          <a:p>
            <a:pPr lvl="0" algn="ctr" rtl="0">
              <a:lnSpc>
                <a:spcPct val="115000"/>
              </a:lnSpc>
              <a:spcBef>
                <a:spcPts val="0"/>
              </a:spcBef>
              <a:buNone/>
            </a:pPr>
            <a:endParaRPr sz="2800" dirty="0">
              <a:solidFill>
                <a:srgbClr val="F20253"/>
              </a:solidFill>
              <a:latin typeface="Lato"/>
              <a:ea typeface="Lato"/>
              <a:cs typeface="Lato"/>
              <a:sym typeface="Lato"/>
            </a:endParaRPr>
          </a:p>
          <a:p>
            <a:pPr lvl="0" algn="ctr" rtl="0">
              <a:lnSpc>
                <a:spcPct val="115000"/>
              </a:lnSpc>
              <a:spcBef>
                <a:spcPts val="0"/>
              </a:spcBef>
              <a:buNone/>
            </a:pPr>
            <a:r>
              <a:rPr lang="en" sz="2800" dirty="0">
                <a:solidFill>
                  <a:srgbClr val="F20253"/>
                </a:solidFill>
                <a:latin typeface="Lato"/>
                <a:ea typeface="Lato"/>
                <a:cs typeface="Lato"/>
                <a:sym typeface="Lato"/>
              </a:rPr>
              <a:t>- </a:t>
            </a:r>
            <a:r>
              <a:rPr lang="en-US" sz="2800" dirty="0">
                <a:solidFill>
                  <a:srgbClr val="F20253"/>
                </a:solidFill>
                <a:latin typeface="Lato"/>
                <a:ea typeface="Lato"/>
                <a:cs typeface="Lato"/>
                <a:sym typeface="Lato"/>
              </a:rPr>
              <a:t>Q</a:t>
            </a:r>
            <a:r>
              <a:rPr lang="en" sz="2800" dirty="0">
                <a:solidFill>
                  <a:srgbClr val="F20253"/>
                </a:solidFill>
                <a:latin typeface="Lato"/>
                <a:ea typeface="Lato"/>
                <a:cs typeface="Lato"/>
                <a:sym typeface="Lato"/>
              </a:rPr>
              <a:t>uick Delivery</a:t>
            </a:r>
          </a:p>
          <a:p>
            <a:pPr lvl="0" algn="ctr" rtl="0">
              <a:lnSpc>
                <a:spcPct val="115000"/>
              </a:lnSpc>
              <a:spcBef>
                <a:spcPts val="0"/>
              </a:spcBef>
              <a:buNone/>
            </a:pPr>
            <a:r>
              <a:rPr lang="en" sz="2800" dirty="0">
                <a:solidFill>
                  <a:srgbClr val="F20253"/>
                </a:solidFill>
                <a:latin typeface="Lato"/>
                <a:ea typeface="Lato"/>
                <a:cs typeface="Lato"/>
                <a:sym typeface="Lato"/>
              </a:rPr>
              <a:t>- </a:t>
            </a:r>
            <a:r>
              <a:rPr lang="en-US" sz="2800" dirty="0">
                <a:solidFill>
                  <a:srgbClr val="F20253"/>
                </a:solidFill>
                <a:latin typeface="Lato"/>
                <a:ea typeface="Lato"/>
                <a:cs typeface="Lato"/>
                <a:sym typeface="Lato"/>
              </a:rPr>
              <a:t>I</a:t>
            </a:r>
            <a:r>
              <a:rPr lang="en" sz="2800" dirty="0">
                <a:solidFill>
                  <a:srgbClr val="F20253"/>
                </a:solidFill>
                <a:latin typeface="Lato"/>
                <a:ea typeface="Lato"/>
                <a:cs typeface="Lato"/>
                <a:sym typeface="Lato"/>
              </a:rPr>
              <a:t>ncreased            Compliance</a:t>
            </a:r>
          </a:p>
          <a:p>
            <a:pPr lvl="0" rtl="0">
              <a:spcBef>
                <a:spcPts val="0"/>
              </a:spcBef>
              <a:buNone/>
            </a:pPr>
            <a:endParaRPr sz="3000" dirty="0">
              <a:solidFill>
                <a:schemeClr val="lt1"/>
              </a:solidFill>
              <a:latin typeface="Lato"/>
              <a:ea typeface="Lato"/>
              <a:cs typeface="Lato"/>
              <a:sym typeface="Lato"/>
            </a:endParaRP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700" y="76200"/>
            <a:ext cx="6462600" cy="1143000"/>
          </a:xfrm>
        </p:spPr>
        <p:txBody>
          <a:bodyPr/>
          <a:lstStyle/>
          <a:p>
            <a:r>
              <a:rPr lang="en-US" dirty="0" smtClean="0"/>
              <a:t>Press-fit Technologies</a:t>
            </a:r>
            <a:endParaRPr lang="en-US" dirty="0"/>
          </a:p>
        </p:txBody>
      </p:sp>
      <p:sp>
        <p:nvSpPr>
          <p:cNvPr id="9" name="Text Placeholder 8"/>
          <p:cNvSpPr>
            <a:spLocks noGrp="1"/>
          </p:cNvSpPr>
          <p:nvPr>
            <p:ph type="body" idx="1"/>
          </p:nvPr>
        </p:nvSpPr>
        <p:spPr>
          <a:xfrm>
            <a:off x="893700" y="1371600"/>
            <a:ext cx="6462600" cy="4736399"/>
          </a:xfrm>
        </p:spPr>
        <p:txBody>
          <a:bodyPr/>
          <a:lstStyle/>
          <a:p>
            <a:pPr marL="457200" indent="-457200"/>
            <a:r>
              <a:rPr lang="en-US" dirty="0" smtClean="0"/>
              <a:t>3D rigid structures made using 2D radial disks and linear fins interlocking together</a:t>
            </a:r>
          </a:p>
          <a:p>
            <a:pPr marL="457200" indent="-457200"/>
            <a:r>
              <a:rPr lang="en-US" dirty="0" smtClean="0"/>
              <a:t>No adhesives or hardware</a:t>
            </a:r>
          </a:p>
          <a:p>
            <a:pPr lvl="1"/>
            <a:endParaRPr lang="en-US" dirty="0"/>
          </a:p>
        </p:txBody>
      </p:sp>
      <p:pic>
        <p:nvPicPr>
          <p:cNvPr id="10" name="Picture 9" descr="https://lh3.googleusercontent.com/qI3-X7tC_0yehcT4osSztDBa2TreL7dlK6zOcwLAy4B4XzJBrAQZzOW2zGCTqc16hEB3aUr58GJK5RY2kXmYKGLESoFvLS-uxqQzlXdCTCrNqQ_tUDSNLjhI2fT3JPqFn9Ys1sV7"/>
          <p:cNvPicPr/>
          <p:nvPr/>
        </p:nvPicPr>
        <p:blipFill rotWithShape="1">
          <a:blip r:embed="rId2">
            <a:extLst>
              <a:ext uri="{28A0092B-C50C-407E-A947-70E740481C1C}">
                <a14:useLocalDpi xmlns:a14="http://schemas.microsoft.com/office/drawing/2010/main" val="0"/>
              </a:ext>
            </a:extLst>
          </a:blip>
          <a:srcRect l="6540"/>
          <a:stretch/>
        </p:blipFill>
        <p:spPr bwMode="auto">
          <a:xfrm>
            <a:off x="893700" y="4710770"/>
            <a:ext cx="2916300" cy="1963454"/>
          </a:xfrm>
          <a:prstGeom prst="rect">
            <a:avLst/>
          </a:prstGeom>
          <a:noFill/>
          <a:ln>
            <a:noFill/>
          </a:ln>
        </p:spPr>
      </p:pic>
      <p:pic>
        <p:nvPicPr>
          <p:cNvPr id="8" name="Picture 7" descr="https://lh3.googleusercontent.com/8YF9OJ7yrCNgxHYhlYq4TecR2dyH4i1ph0lgCbNsmv-SHmus4GDo77KJHA77USzQiqliwdwRhUrbbn-cjGCsG4QTXPRTkb4kHkg2Ku7_mtbsf9wjKWm8-WbmXkN-U2FbrsfY9vBa"/>
          <p:cNvPicPr/>
          <p:nvPr/>
        </p:nvPicPr>
        <p:blipFill>
          <a:blip r:embed="rId3">
            <a:extLst>
              <a:ext uri="{28A0092B-C50C-407E-A947-70E740481C1C}">
                <a14:useLocalDpi xmlns:a14="http://schemas.microsoft.com/office/drawing/2010/main" val="0"/>
              </a:ext>
            </a:extLst>
          </a:blip>
          <a:srcRect/>
          <a:stretch>
            <a:fillRect/>
          </a:stretch>
        </p:blipFill>
        <p:spPr bwMode="auto">
          <a:xfrm>
            <a:off x="408750" y="3505200"/>
            <a:ext cx="3886200" cy="1313146"/>
          </a:xfrm>
          <a:prstGeom prst="rect">
            <a:avLst/>
          </a:prstGeom>
          <a:noFill/>
          <a:ln>
            <a:noFill/>
          </a:ln>
        </p:spPr>
      </p:pic>
      <p:pic>
        <p:nvPicPr>
          <p:cNvPr id="13" name="Shape 102" descr="4T_assembly.gif"/>
          <p:cNvPicPr preferRelativeResize="0"/>
          <p:nvPr/>
        </p:nvPicPr>
        <p:blipFill rotWithShape="1">
          <a:blip r:embed="rId4">
            <a:alphaModFix/>
          </a:blip>
          <a:srcRect l="20781" t="17020" r="36721" b="31291"/>
          <a:stretch/>
        </p:blipFill>
        <p:spPr>
          <a:xfrm>
            <a:off x="4803784" y="3984400"/>
            <a:ext cx="3810000" cy="2275999"/>
          </a:xfrm>
          <a:prstGeom prst="rect">
            <a:avLst/>
          </a:prstGeom>
          <a:noFill/>
          <a:ln w="28575" cap="flat" cmpd="sng">
            <a:solidFill>
              <a:srgbClr val="FF9715"/>
            </a:solidFill>
            <a:prstDash val="solid"/>
            <a:round/>
            <a:headEnd type="none" w="med" len="med"/>
            <a:tailEnd type="none" w="med" len="med"/>
          </a:ln>
        </p:spPr>
      </p:pic>
      <p:pic>
        <p:nvPicPr>
          <p:cNvPr id="14" name="Shape 143" descr="C:\Users\kanda_000\Downloads\Fishbone logo #2 (1).jpg"/>
          <p:cNvPicPr preferRelativeResize="0"/>
          <p:nvPr/>
        </p:nvPicPr>
        <p:blipFill rotWithShape="1">
          <a:blip r:embed="rId5">
            <a:alphaModFix/>
          </a:blip>
          <a:srcRect t="13163" b="7584"/>
          <a:stretch/>
        </p:blipFill>
        <p:spPr>
          <a:xfrm>
            <a:off x="6174025" y="0"/>
            <a:ext cx="2969974" cy="1193400"/>
          </a:xfrm>
          <a:prstGeom prst="rect">
            <a:avLst/>
          </a:prstGeom>
          <a:noFill/>
          <a:ln>
            <a:noFill/>
          </a:ln>
        </p:spPr>
      </p:pic>
    </p:spTree>
    <p:extLst>
      <p:ext uri="{BB962C8B-B14F-4D97-AF65-F5344CB8AC3E}">
        <p14:creationId xmlns:p14="http://schemas.microsoft.com/office/powerpoint/2010/main" val="47702492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69627"/>
            <a:ext cx="6462600" cy="1143000"/>
          </a:xfrm>
        </p:spPr>
        <p:txBody>
          <a:bodyPr/>
          <a:lstStyle/>
          <a:p>
            <a:r>
              <a:rPr lang="en-US" dirty="0" smtClean="0"/>
              <a:t>New disk geometry to optimize strength</a:t>
            </a:r>
            <a:endParaRPr lang="en-US" dirty="0"/>
          </a:p>
        </p:txBody>
      </p:sp>
      <p:sp>
        <p:nvSpPr>
          <p:cNvPr id="3" name="Text Placeholder 2"/>
          <p:cNvSpPr>
            <a:spLocks noGrp="1"/>
          </p:cNvSpPr>
          <p:nvPr>
            <p:ph type="body" idx="1"/>
          </p:nvPr>
        </p:nvSpPr>
        <p:spPr>
          <a:xfrm>
            <a:off x="893700" y="1524000"/>
            <a:ext cx="6462600" cy="4736399"/>
          </a:xfrm>
        </p:spPr>
        <p:txBody>
          <a:bodyPr/>
          <a:lstStyle/>
          <a:p>
            <a:pPr marL="457200" indent="-457200"/>
            <a:r>
              <a:rPr lang="en-US" dirty="0" smtClean="0"/>
              <a:t>Rigorous testing</a:t>
            </a:r>
          </a:p>
          <a:p>
            <a:pPr marL="914400" indent="-457200"/>
            <a:r>
              <a:rPr lang="en-US" dirty="0" smtClean="0"/>
              <a:t>Compression</a:t>
            </a:r>
          </a:p>
          <a:p>
            <a:pPr marL="914400" indent="-457200"/>
            <a:r>
              <a:rPr lang="en-US" dirty="0" smtClean="0"/>
              <a:t>Torsional</a:t>
            </a:r>
          </a:p>
          <a:p>
            <a:pPr marL="914400" indent="-457200"/>
            <a:r>
              <a:rPr lang="en-US" dirty="0" smtClean="0"/>
              <a:t>Interstitial free space</a:t>
            </a:r>
          </a:p>
          <a:p>
            <a:pPr marL="457200" indent="-457200"/>
            <a:r>
              <a:rPr lang="en-US" dirty="0" smtClean="0"/>
              <a:t>Varying fin type and number </a:t>
            </a:r>
          </a:p>
          <a:p>
            <a:pPr marL="457200" lvl="1" indent="-457200"/>
            <a:endParaRPr lang="en-US" dirty="0" smtClean="0"/>
          </a:p>
        </p:txBody>
      </p:sp>
      <p:pic>
        <p:nvPicPr>
          <p:cNvPr id="4" name="Picture 3" descr="https://lh3.googleusercontent.com/si4cnkHABDNUfTRBi29J3O1odsq1iggKQjcxHswg-0vUT6V9-v640qytHK_6XxrILLPE1OjwbYONDOYDoabLCN6Mc0U3leeFBnxoljtvfe-SLpWJjyUP_ufIYpJxszZ8F8nHVBJ_"/>
          <p:cNvPicPr/>
          <p:nvPr/>
        </p:nvPicPr>
        <p:blipFill>
          <a:blip r:embed="rId2">
            <a:extLst>
              <a:ext uri="{28A0092B-C50C-407E-A947-70E740481C1C}">
                <a14:useLocalDpi xmlns:a14="http://schemas.microsoft.com/office/drawing/2010/main" val="0"/>
              </a:ext>
            </a:extLst>
          </a:blip>
          <a:srcRect/>
          <a:stretch>
            <a:fillRect/>
          </a:stretch>
        </p:blipFill>
        <p:spPr bwMode="auto">
          <a:xfrm>
            <a:off x="1683567" y="4419600"/>
            <a:ext cx="5943600" cy="1552575"/>
          </a:xfrm>
          <a:prstGeom prst="rect">
            <a:avLst/>
          </a:prstGeom>
          <a:noFill/>
          <a:ln>
            <a:noFill/>
          </a:ln>
        </p:spPr>
      </p:pic>
      <p:pic>
        <p:nvPicPr>
          <p:cNvPr id="5" name="Shape 143" descr="C:\Users\kanda_000\Downloads\Fishbone logo #2 (1).jpg"/>
          <p:cNvPicPr preferRelativeResize="0"/>
          <p:nvPr/>
        </p:nvPicPr>
        <p:blipFill rotWithShape="1">
          <a:blip r:embed="rId3">
            <a:alphaModFix/>
          </a:blip>
          <a:srcRect t="13163" b="7584"/>
          <a:stretch/>
        </p:blipFill>
        <p:spPr>
          <a:xfrm>
            <a:off x="6174025" y="0"/>
            <a:ext cx="2969974" cy="1193400"/>
          </a:xfrm>
          <a:prstGeom prst="rect">
            <a:avLst/>
          </a:prstGeom>
          <a:noFill/>
          <a:ln>
            <a:noFill/>
          </a:ln>
        </p:spPr>
      </p:pic>
    </p:spTree>
    <p:extLst>
      <p:ext uri="{BB962C8B-B14F-4D97-AF65-F5344CB8AC3E}">
        <p14:creationId xmlns:p14="http://schemas.microsoft.com/office/powerpoint/2010/main" val="341348232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360300" y="71109"/>
            <a:ext cx="6462600" cy="1143000"/>
          </a:xfrm>
          <a:prstGeom prst="rect">
            <a:avLst/>
          </a:prstGeom>
        </p:spPr>
        <p:txBody>
          <a:bodyPr lIns="91425" tIns="91425" rIns="91425" bIns="91425" anchor="b" anchorCtr="0">
            <a:noAutofit/>
          </a:bodyPr>
          <a:lstStyle/>
          <a:p>
            <a:pPr lvl="0" rtl="0">
              <a:spcBef>
                <a:spcPts val="0"/>
              </a:spcBef>
              <a:buNone/>
            </a:pPr>
            <a:r>
              <a:rPr lang="en" dirty="0"/>
              <a:t>Technical Feasibility</a:t>
            </a:r>
          </a:p>
        </p:txBody>
      </p:sp>
      <p:pic>
        <p:nvPicPr>
          <p:cNvPr id="142" name="Shape 142"/>
          <p:cNvPicPr preferRelativeResize="0"/>
          <p:nvPr/>
        </p:nvPicPr>
        <p:blipFill rotWithShape="1">
          <a:blip r:embed="rId3">
            <a:alphaModFix/>
          </a:blip>
          <a:srcRect t="10666"/>
          <a:stretch/>
        </p:blipFill>
        <p:spPr>
          <a:xfrm>
            <a:off x="5541749" y="1447800"/>
            <a:ext cx="3249199" cy="2473199"/>
          </a:xfrm>
          <a:prstGeom prst="rect">
            <a:avLst/>
          </a:prstGeom>
          <a:noFill/>
          <a:ln>
            <a:noFill/>
          </a:ln>
        </p:spPr>
      </p:pic>
      <p:pic>
        <p:nvPicPr>
          <p:cNvPr id="143" name="Shape 143" descr="C:\Users\kanda_000\Downloads\Fishbone logo #2 (1).jpg"/>
          <p:cNvPicPr preferRelativeResize="0"/>
          <p:nvPr/>
        </p:nvPicPr>
        <p:blipFill rotWithShape="1">
          <a:blip r:embed="rId4">
            <a:alphaModFix/>
          </a:blip>
          <a:srcRect t="13163" b="7584"/>
          <a:stretch/>
        </p:blipFill>
        <p:spPr>
          <a:xfrm>
            <a:off x="6174025" y="0"/>
            <a:ext cx="2969974" cy="1193400"/>
          </a:xfrm>
          <a:prstGeom prst="rect">
            <a:avLst/>
          </a:prstGeom>
          <a:noFill/>
          <a:ln>
            <a:noFill/>
          </a:ln>
        </p:spPr>
      </p:pic>
      <p:pic>
        <p:nvPicPr>
          <p:cNvPr id="2052" name="Picture 4" descr="https://lh3.googleusercontent.com/uEaJpWD_H3A9ubITOYZTwf2heLHSmOpSPNyrEi1Tt9YdD6mCljUXlKG0kTgrx6kBZ9PXdQIyPn_pCJ51DTt_zq-Z9y0pmrlfq0LR2h8Dn84shAI6edtn1vXl-XH9dt4kpnlNYP4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60300" y="1109988"/>
            <a:ext cx="4953346" cy="24003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s://lh5.googleusercontent.com/bUoVPR8_l8IzC9hOC4KHgeiT6zaXqmCJdxi6CK269IAaF-JSTHrC8NNalm4_Tv0w8jKryMU-y4tHbQrRH57sX0z8IDxtV8bSbkW-Aar0E7S2mg63EJbyhbYt-Coi495L-wO8hzJp"/>
          <p:cNvPicPr>
            <a:picLocks noChangeAspect="1" noChangeArrowheads="1"/>
          </p:cNvPicPr>
          <p:nvPr/>
        </p:nvPicPr>
        <p:blipFill>
          <a:blip r:embed="rId6">
            <a:extLst>
              <a:ext uri="{BEBA8EAE-BF5A-486C-A8C5-ECC9F3942E4B}">
                <a14:imgProps xmlns:a14="http://schemas.microsoft.com/office/drawing/2010/main">
                  <a14:imgLayer r:embed="rId7">
                    <a14:imgEffect>
                      <a14:backgroundRemoval t="4865" b="94865" l="9417" r="89238"/>
                    </a14:imgEffect>
                    <a14:imgEffect>
                      <a14:brightnessContrast bright="40000" contrast="20000"/>
                    </a14:imgEffect>
                  </a14:imgLayer>
                </a14:imgProps>
              </a:ext>
              <a:ext uri="{28A0092B-C50C-407E-A947-70E740481C1C}">
                <a14:useLocalDpi xmlns:a14="http://schemas.microsoft.com/office/drawing/2010/main" val="0"/>
              </a:ext>
            </a:extLst>
          </a:blip>
          <a:srcRect/>
          <a:stretch>
            <a:fillRect/>
          </a:stretch>
        </p:blipFill>
        <p:spPr bwMode="auto">
          <a:xfrm>
            <a:off x="6314971" y="3505200"/>
            <a:ext cx="1702753" cy="266562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lh3.googleusercontent.com/4aU7u44SAVmB8eIRZrLy9mDW-OC5hKJbmTafpZv_x90jJfRdhU_eK8uVb6nKOjxhCCIcmmuf7sU_B88rwLeiDPzfZH_Sa_SbYXhqOkuobTtl04nPUXOBKdbUoRmfJ-agPelAlb1m"/>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360300" y="3505200"/>
            <a:ext cx="3515360" cy="2347317"/>
          </a:xfrm>
          <a:prstGeom prst="rect">
            <a:avLst/>
          </a:prstGeom>
          <a:noFill/>
          <a:extLst>
            <a:ext uri="{909E8E84-426E-40DD-AFC4-6F175D3DCCD1}">
              <a14:hiddenFill xmlns:a14="http://schemas.microsoft.com/office/drawing/2010/main">
                <a:solidFill>
                  <a:srgbClr val="FFFFFF"/>
                </a:solidFill>
              </a14:hiddenFill>
            </a:ext>
          </a:extLst>
        </p:spPr>
      </p:pic>
      <p:sp>
        <p:nvSpPr>
          <p:cNvPr id="10" name="TextBox 9"/>
          <p:cNvSpPr txBox="1"/>
          <p:nvPr/>
        </p:nvSpPr>
        <p:spPr>
          <a:xfrm>
            <a:off x="533400" y="5801380"/>
            <a:ext cx="3886199" cy="523220"/>
          </a:xfrm>
          <a:prstGeom prst="rect">
            <a:avLst/>
          </a:prstGeom>
          <a:noFill/>
        </p:spPr>
        <p:txBody>
          <a:bodyPr wrap="square" rtlCol="0">
            <a:spAutoFit/>
          </a:bodyPr>
          <a:lstStyle/>
          <a:p>
            <a:r>
              <a:rPr lang="en" dirty="0" smtClean="0">
                <a:solidFill>
                  <a:srgbClr val="677480"/>
                </a:solidFill>
                <a:latin typeface="Lato"/>
                <a:sym typeface="Lato"/>
              </a:rPr>
              <a:t>Figure 1: Graphs </a:t>
            </a:r>
            <a:r>
              <a:rPr lang="en" dirty="0" smtClean="0">
                <a:solidFill>
                  <a:srgbClr val="677480"/>
                </a:solidFill>
                <a:latin typeface="Lato"/>
                <a:sym typeface="Lato"/>
              </a:rPr>
              <a:t>of peak average compressive and torsional strengths, respectively</a:t>
            </a:r>
            <a:endParaRPr lang="en-US" sz="800"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99850"/>
            <a:ext cx="6462600" cy="1143000"/>
          </a:xfrm>
        </p:spPr>
        <p:txBody>
          <a:bodyPr/>
          <a:lstStyle/>
          <a:p>
            <a:r>
              <a:rPr lang="en-US" dirty="0" smtClean="0"/>
              <a:t>Press-fit Mechanical Frame</a:t>
            </a:r>
            <a:endParaRPr lang="en-US" dirty="0"/>
          </a:p>
        </p:txBody>
      </p:sp>
      <p:pic>
        <p:nvPicPr>
          <p:cNvPr id="4" name="Shape 143" descr="C:\Users\kanda_000\Downloads\Fishbone logo #2 (1).jpg"/>
          <p:cNvPicPr preferRelativeResize="0"/>
          <p:nvPr/>
        </p:nvPicPr>
        <p:blipFill rotWithShape="1">
          <a:blip r:embed="rId2">
            <a:alphaModFix/>
          </a:blip>
          <a:srcRect t="13163" b="7584"/>
          <a:stretch/>
        </p:blipFill>
        <p:spPr>
          <a:xfrm>
            <a:off x="6174025" y="0"/>
            <a:ext cx="2969974" cy="1193400"/>
          </a:xfrm>
          <a:prstGeom prst="rect">
            <a:avLst/>
          </a:prstGeom>
          <a:noFill/>
          <a:ln>
            <a:noFill/>
          </a:ln>
        </p:spPr>
      </p:pic>
      <p:sp>
        <p:nvSpPr>
          <p:cNvPr id="3" name="Text Placeholder 2"/>
          <p:cNvSpPr>
            <a:spLocks noGrp="1"/>
          </p:cNvSpPr>
          <p:nvPr>
            <p:ph type="body" idx="1"/>
          </p:nvPr>
        </p:nvSpPr>
        <p:spPr>
          <a:xfrm>
            <a:off x="609600" y="1452618"/>
            <a:ext cx="6462600" cy="4736399"/>
          </a:xfrm>
        </p:spPr>
        <p:txBody>
          <a:bodyPr/>
          <a:lstStyle/>
          <a:p>
            <a:pPr marL="457200" lvl="0" indent="-228600"/>
            <a:r>
              <a:rPr lang="en" dirty="0" smtClean="0"/>
              <a:t>Low </a:t>
            </a:r>
            <a:r>
              <a:rPr lang="en" dirty="0"/>
              <a:t>cost</a:t>
            </a:r>
          </a:p>
          <a:p>
            <a:pPr marL="457200" lvl="0" indent="-228600"/>
            <a:r>
              <a:rPr lang="en" dirty="0"/>
              <a:t>Internal weight distribution</a:t>
            </a:r>
          </a:p>
          <a:p>
            <a:pPr marL="457200" lvl="0" indent="-228600"/>
            <a:r>
              <a:rPr lang="en" dirty="0"/>
              <a:t>Lightweight  </a:t>
            </a:r>
            <a:endParaRPr lang="en" dirty="0" smtClean="0"/>
          </a:p>
          <a:p>
            <a:pPr marL="457200" lvl="0" indent="-228600"/>
            <a:r>
              <a:rPr lang="en" dirty="0" smtClean="0"/>
              <a:t>Strong</a:t>
            </a:r>
            <a:endParaRPr lang="en" dirty="0"/>
          </a:p>
          <a:p>
            <a:endParaRPr lang="en-US" dirty="0"/>
          </a:p>
        </p:txBody>
      </p:sp>
      <p:sp>
        <p:nvSpPr>
          <p:cNvPr id="5" name="Shape 140"/>
          <p:cNvSpPr txBox="1">
            <a:spLocks/>
          </p:cNvSpPr>
          <p:nvPr/>
        </p:nvSpPr>
        <p:spPr>
          <a:xfrm>
            <a:off x="2681399" y="6276793"/>
            <a:ext cx="6462600" cy="1313700"/>
          </a:xfrm>
          <a:prstGeom prst="rect">
            <a:avLst/>
          </a:prstGeom>
          <a:noFill/>
          <a:ln>
            <a:noFill/>
          </a:ln>
        </p:spPr>
        <p:txBody>
          <a:bodyPr lIns="91425" tIns="91425" rIns="91425" bIns="91425" anchor="t" anchorCtr="0">
            <a:noAutofit/>
          </a:bodyPr>
          <a:lstStyle>
            <a:defPPr marR="0" lvl="0" algn="l" rtl="0">
              <a:lnSpc>
                <a:spcPct val="100000"/>
              </a:lnSpc>
              <a:spcBef>
                <a:spcPts val="0"/>
              </a:spcBef>
              <a:spcAft>
                <a:spcPts val="0"/>
              </a:spcAft>
            </a:defPPr>
            <a:lvl1pPr marR="0" lvl="0" algn="l" rtl="0">
              <a:lnSpc>
                <a:spcPct val="100000"/>
              </a:lnSpc>
              <a:spcBef>
                <a:spcPts val="0"/>
              </a:spcBef>
              <a:spcAft>
                <a:spcPts val="0"/>
              </a:spcAft>
              <a:buClr>
                <a:srgbClr val="677480"/>
              </a:buClr>
              <a:buSzPct val="100000"/>
              <a:buFont typeface="Lato"/>
              <a:buChar char="▷"/>
              <a:defRPr sz="3000" b="0" i="0" u="none" strike="noStrike" cap="none">
                <a:solidFill>
                  <a:srgbClr val="677480"/>
                </a:solidFill>
                <a:latin typeface="Lato"/>
                <a:ea typeface="Lato"/>
                <a:cs typeface="Lato"/>
                <a:sym typeface="Lato"/>
              </a:defRPr>
            </a:lvl1pPr>
            <a:lvl2pPr marR="0" lvl="1"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2pPr>
            <a:lvl3pPr marR="0" lvl="2" algn="l" rtl="0">
              <a:lnSpc>
                <a:spcPct val="100000"/>
              </a:lnSpc>
              <a:spcBef>
                <a:spcPts val="0"/>
              </a:spcBef>
              <a:spcAft>
                <a:spcPts val="0"/>
              </a:spcAft>
              <a:buClr>
                <a:srgbClr val="677480"/>
              </a:buClr>
              <a:buSzPct val="100000"/>
              <a:buFont typeface="Lato"/>
              <a:buNone/>
              <a:defRPr sz="2400" b="0" i="0" u="none" strike="noStrike" cap="none">
                <a:solidFill>
                  <a:srgbClr val="677480"/>
                </a:solidFill>
                <a:latin typeface="Lato"/>
                <a:ea typeface="Lato"/>
                <a:cs typeface="Lato"/>
                <a:sym typeface="Lato"/>
              </a:defRPr>
            </a:lvl3pPr>
            <a:lvl4pPr marR="0" lvl="3"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4pPr>
            <a:lvl5pPr marR="0" lvl="4"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5pPr>
            <a:lvl6pPr marR="0" lvl="5"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6pPr>
            <a:lvl7pPr marR="0" lvl="6"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7pPr>
            <a:lvl8pPr marR="0" lvl="7"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8pPr>
            <a:lvl9pPr marR="0" lvl="8" algn="l" rtl="0">
              <a:lnSpc>
                <a:spcPct val="100000"/>
              </a:lnSpc>
              <a:spcBef>
                <a:spcPts val="0"/>
              </a:spcBef>
              <a:spcAft>
                <a:spcPts val="0"/>
              </a:spcAft>
              <a:buClr>
                <a:srgbClr val="677480"/>
              </a:buClr>
              <a:buSzPct val="100000"/>
              <a:buFont typeface="Lato"/>
              <a:buNone/>
              <a:defRPr sz="1800" b="0" i="0" u="none" strike="noStrike" cap="none">
                <a:solidFill>
                  <a:srgbClr val="677480"/>
                </a:solidFill>
                <a:latin typeface="Lato"/>
                <a:ea typeface="Lato"/>
                <a:cs typeface="Lato"/>
                <a:sym typeface="Lato"/>
              </a:defRPr>
            </a:lvl9pPr>
          </a:lstStyle>
          <a:p>
            <a:pPr marL="457200" indent="-228600"/>
            <a:r>
              <a:rPr lang="en-US" sz="1800" dirty="0" smtClean="0"/>
              <a:t>Patent pending for the Fishbone mechanical structure</a:t>
            </a:r>
          </a:p>
          <a:p>
            <a:pPr>
              <a:buFont typeface="Lato"/>
              <a:buNone/>
            </a:pPr>
            <a:endParaRPr lang="en-US" sz="1800" dirty="0"/>
          </a:p>
        </p:txBody>
      </p:sp>
      <p:pic>
        <p:nvPicPr>
          <p:cNvPr id="6" name="Picture 5" descr="https://lh6.googleusercontent.com/9O70uZ_DBKVonLDT4YkMXWaLrlPxVdU6k9UVrm-ukRuChQVnPi8p_FJkJ-eA3XBBmALCaHMqnyIpp-dWJyNj524Y8fj3TB2eoPbiEWMYLpYUAXgEgm_CTufrUwuYpQwSuMOX5L_m"/>
          <p:cNvPicPr/>
          <p:nvPr/>
        </p:nvPicPr>
        <p:blipFill>
          <a:blip r:embed="rId3">
            <a:extLst>
              <a:ext uri="{28A0092B-C50C-407E-A947-70E740481C1C}">
                <a14:useLocalDpi xmlns:a14="http://schemas.microsoft.com/office/drawing/2010/main" val="0"/>
              </a:ext>
            </a:extLst>
          </a:blip>
          <a:srcRect/>
          <a:stretch>
            <a:fillRect/>
          </a:stretch>
        </p:blipFill>
        <p:spPr bwMode="auto">
          <a:xfrm>
            <a:off x="3369524" y="3048000"/>
            <a:ext cx="5086350" cy="2847975"/>
          </a:xfrm>
          <a:prstGeom prst="rect">
            <a:avLst/>
          </a:prstGeom>
          <a:noFill/>
          <a:ln>
            <a:noFill/>
          </a:ln>
        </p:spPr>
      </p:pic>
    </p:spTree>
    <p:extLst>
      <p:ext uri="{BB962C8B-B14F-4D97-AF65-F5344CB8AC3E}">
        <p14:creationId xmlns:p14="http://schemas.microsoft.com/office/powerpoint/2010/main" val="56673647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0"/>
            <a:ext cx="6462600" cy="1143000"/>
          </a:xfrm>
        </p:spPr>
        <p:txBody>
          <a:bodyPr/>
          <a:lstStyle/>
          <a:p>
            <a:r>
              <a:rPr lang="en-US" dirty="0" smtClean="0"/>
              <a:t>Continuing Research...</a:t>
            </a:r>
            <a:endParaRPr lang="en-US" dirty="0"/>
          </a:p>
        </p:txBody>
      </p:sp>
      <p:sp>
        <p:nvSpPr>
          <p:cNvPr id="3" name="Text Placeholder 2"/>
          <p:cNvSpPr>
            <a:spLocks noGrp="1"/>
          </p:cNvSpPr>
          <p:nvPr>
            <p:ph type="body" idx="1"/>
          </p:nvPr>
        </p:nvSpPr>
        <p:spPr>
          <a:xfrm>
            <a:off x="394447" y="2514600"/>
            <a:ext cx="7239000" cy="3168999"/>
          </a:xfrm>
        </p:spPr>
        <p:txBody>
          <a:bodyPr/>
          <a:lstStyle/>
          <a:p>
            <a:pPr algn="ctr">
              <a:buNone/>
            </a:pPr>
            <a:endParaRPr lang="en-US" dirty="0" smtClean="0"/>
          </a:p>
          <a:p>
            <a:pPr>
              <a:buNone/>
            </a:pPr>
            <a:r>
              <a:rPr lang="en-US" dirty="0" smtClean="0"/>
              <a:t>Press-fit designs will be integrated with novel socket and nitinol actuators</a:t>
            </a:r>
          </a:p>
          <a:p>
            <a:pPr marL="512763"/>
            <a:r>
              <a:rPr lang="en-US" dirty="0" smtClean="0"/>
              <a:t>Vacuum formed Socket</a:t>
            </a:r>
          </a:p>
          <a:p>
            <a:pPr marL="512763"/>
            <a:r>
              <a:rPr lang="en-US" dirty="0" smtClean="0"/>
              <a:t>Increased Patient </a:t>
            </a:r>
            <a:r>
              <a:rPr lang="en-US" dirty="0"/>
              <a:t>comfort</a:t>
            </a:r>
          </a:p>
          <a:p>
            <a:pPr marL="512763"/>
            <a:r>
              <a:rPr lang="en-US" dirty="0" smtClean="0"/>
              <a:t> Biomimicry</a:t>
            </a:r>
          </a:p>
          <a:p>
            <a:endParaRPr lang="en-US" dirty="0" smtClean="0"/>
          </a:p>
        </p:txBody>
      </p:sp>
      <p:pic>
        <p:nvPicPr>
          <p:cNvPr id="4" name="Shape 143" descr="C:\Users\kanda_000\Downloads\Fishbone logo #2 (1).jpg"/>
          <p:cNvPicPr preferRelativeResize="0"/>
          <p:nvPr/>
        </p:nvPicPr>
        <p:blipFill rotWithShape="1">
          <a:blip r:embed="rId2">
            <a:alphaModFix/>
          </a:blip>
          <a:srcRect t="13163" b="7584"/>
          <a:stretch/>
        </p:blipFill>
        <p:spPr>
          <a:xfrm>
            <a:off x="6174025" y="0"/>
            <a:ext cx="2969974" cy="1193400"/>
          </a:xfrm>
          <a:prstGeom prst="rect">
            <a:avLst/>
          </a:prstGeom>
          <a:noFill/>
          <a:ln>
            <a:noFill/>
          </a:ln>
        </p:spPr>
      </p:pic>
      <p:sp>
        <p:nvSpPr>
          <p:cNvPr id="5" name="Title 1"/>
          <p:cNvSpPr txBox="1">
            <a:spLocks/>
          </p:cNvSpPr>
          <p:nvPr/>
        </p:nvSpPr>
        <p:spPr>
          <a:xfrm>
            <a:off x="0" y="1447800"/>
            <a:ext cx="9220200" cy="1143000"/>
          </a:xfrm>
          <a:prstGeom prst="rect">
            <a:avLst/>
          </a:prstGeom>
          <a:noFill/>
          <a:ln>
            <a:noFill/>
          </a:ln>
        </p:spPr>
        <p:txBody>
          <a:bodyPr lIns="91425" tIns="91425" rIns="91425" bIns="91425" anchor="b" anchorCtr="0"/>
          <a:lstStyle>
            <a:defPPr marR="0" lvl="0" algn="l" rtl="0">
              <a:lnSpc>
                <a:spcPct val="100000"/>
              </a:lnSpc>
              <a:spcBef>
                <a:spcPts val="0"/>
              </a:spcBef>
              <a:spcAft>
                <a:spcPts val="0"/>
              </a:spcAft>
            </a:defPPr>
            <a:lvl1pPr marR="0" lvl="0" algn="l" rtl="0">
              <a:lnSpc>
                <a:spcPct val="100000"/>
              </a:lnSpc>
              <a:spcBef>
                <a:spcPts val="0"/>
              </a:spcBef>
              <a:spcAft>
                <a:spcPts val="0"/>
              </a:spcAft>
              <a:buClr>
                <a:srgbClr val="97ABBC"/>
              </a:buClr>
              <a:buSzPct val="100000"/>
              <a:buFont typeface="Raleway"/>
              <a:buNone/>
              <a:defRPr sz="3600" b="0" i="0" u="none" strike="noStrike" cap="none">
                <a:solidFill>
                  <a:srgbClr val="97ABBC"/>
                </a:solidFill>
                <a:latin typeface="Raleway"/>
                <a:ea typeface="Raleway"/>
                <a:cs typeface="Raleway"/>
                <a:sym typeface="Raleway"/>
              </a:defRPr>
            </a:lvl1pPr>
            <a:lvl2pPr lvl="1">
              <a:spcBef>
                <a:spcPts val="0"/>
              </a:spcBef>
              <a:buClr>
                <a:srgbClr val="97ABBC"/>
              </a:buClr>
              <a:buSzPct val="100000"/>
              <a:buFont typeface="Raleway"/>
              <a:buNone/>
              <a:defRPr sz="3600">
                <a:solidFill>
                  <a:srgbClr val="97ABBC"/>
                </a:solidFill>
                <a:latin typeface="Raleway"/>
                <a:ea typeface="Raleway"/>
                <a:cs typeface="Raleway"/>
                <a:sym typeface="Raleway"/>
              </a:defRPr>
            </a:lvl2pPr>
            <a:lvl3pPr lvl="2">
              <a:spcBef>
                <a:spcPts val="0"/>
              </a:spcBef>
              <a:buClr>
                <a:srgbClr val="97ABBC"/>
              </a:buClr>
              <a:buSzPct val="100000"/>
              <a:buFont typeface="Raleway"/>
              <a:buNone/>
              <a:defRPr sz="3600">
                <a:solidFill>
                  <a:srgbClr val="97ABBC"/>
                </a:solidFill>
                <a:latin typeface="Raleway"/>
                <a:ea typeface="Raleway"/>
                <a:cs typeface="Raleway"/>
                <a:sym typeface="Raleway"/>
              </a:defRPr>
            </a:lvl3pPr>
            <a:lvl4pPr lvl="3">
              <a:spcBef>
                <a:spcPts val="0"/>
              </a:spcBef>
              <a:buClr>
                <a:srgbClr val="97ABBC"/>
              </a:buClr>
              <a:buSzPct val="100000"/>
              <a:buFont typeface="Raleway"/>
              <a:buNone/>
              <a:defRPr sz="3600">
                <a:solidFill>
                  <a:srgbClr val="97ABBC"/>
                </a:solidFill>
                <a:latin typeface="Raleway"/>
                <a:ea typeface="Raleway"/>
                <a:cs typeface="Raleway"/>
                <a:sym typeface="Raleway"/>
              </a:defRPr>
            </a:lvl4pPr>
            <a:lvl5pPr lvl="4">
              <a:spcBef>
                <a:spcPts val="0"/>
              </a:spcBef>
              <a:buClr>
                <a:srgbClr val="97ABBC"/>
              </a:buClr>
              <a:buSzPct val="100000"/>
              <a:buFont typeface="Raleway"/>
              <a:buNone/>
              <a:defRPr sz="3600">
                <a:solidFill>
                  <a:srgbClr val="97ABBC"/>
                </a:solidFill>
                <a:latin typeface="Raleway"/>
                <a:ea typeface="Raleway"/>
                <a:cs typeface="Raleway"/>
                <a:sym typeface="Raleway"/>
              </a:defRPr>
            </a:lvl5pPr>
            <a:lvl6pPr lvl="5">
              <a:spcBef>
                <a:spcPts val="0"/>
              </a:spcBef>
              <a:buClr>
                <a:srgbClr val="97ABBC"/>
              </a:buClr>
              <a:buSzPct val="100000"/>
              <a:buFont typeface="Raleway"/>
              <a:buNone/>
              <a:defRPr sz="3600">
                <a:solidFill>
                  <a:srgbClr val="97ABBC"/>
                </a:solidFill>
                <a:latin typeface="Raleway"/>
                <a:ea typeface="Raleway"/>
                <a:cs typeface="Raleway"/>
                <a:sym typeface="Raleway"/>
              </a:defRPr>
            </a:lvl6pPr>
            <a:lvl7pPr lvl="6">
              <a:spcBef>
                <a:spcPts val="0"/>
              </a:spcBef>
              <a:buClr>
                <a:srgbClr val="97ABBC"/>
              </a:buClr>
              <a:buSzPct val="100000"/>
              <a:buFont typeface="Raleway"/>
              <a:buNone/>
              <a:defRPr sz="3600">
                <a:solidFill>
                  <a:srgbClr val="97ABBC"/>
                </a:solidFill>
                <a:latin typeface="Raleway"/>
                <a:ea typeface="Raleway"/>
                <a:cs typeface="Raleway"/>
                <a:sym typeface="Raleway"/>
              </a:defRPr>
            </a:lvl7pPr>
            <a:lvl8pPr lvl="7">
              <a:spcBef>
                <a:spcPts val="0"/>
              </a:spcBef>
              <a:buClr>
                <a:srgbClr val="97ABBC"/>
              </a:buClr>
              <a:buSzPct val="100000"/>
              <a:buFont typeface="Raleway"/>
              <a:buNone/>
              <a:defRPr sz="3600">
                <a:solidFill>
                  <a:srgbClr val="97ABBC"/>
                </a:solidFill>
                <a:latin typeface="Raleway"/>
                <a:ea typeface="Raleway"/>
                <a:cs typeface="Raleway"/>
                <a:sym typeface="Raleway"/>
              </a:defRPr>
            </a:lvl8pPr>
            <a:lvl9pPr lvl="8">
              <a:spcBef>
                <a:spcPts val="0"/>
              </a:spcBef>
              <a:buClr>
                <a:srgbClr val="97ABBC"/>
              </a:buClr>
              <a:buSzPct val="100000"/>
              <a:buFont typeface="Raleway"/>
              <a:buNone/>
              <a:defRPr sz="3600">
                <a:solidFill>
                  <a:srgbClr val="97ABBC"/>
                </a:solidFill>
                <a:latin typeface="Raleway"/>
                <a:ea typeface="Raleway"/>
                <a:cs typeface="Raleway"/>
                <a:sym typeface="Raleway"/>
              </a:defRPr>
            </a:lvl9pPr>
          </a:lstStyle>
          <a:p>
            <a:pPr algn="ctr"/>
            <a:r>
              <a:rPr lang="en-US" sz="3200" dirty="0"/>
              <a:t>Project Fishbone is working to develop an entirely press-fit myoelectric prosthetic</a:t>
            </a:r>
          </a:p>
        </p:txBody>
      </p:sp>
      <p:pic>
        <p:nvPicPr>
          <p:cNvPr id="6" name="Picture 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019800" y="4267200"/>
            <a:ext cx="2803841" cy="210219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285488"/>
      </p:ext>
    </p:extLst>
  </p:cSld>
  <p:clrMapOvr>
    <a:masterClrMapping/>
  </p:clrMapOvr>
</p:sld>
</file>

<file path=ppt/theme/theme1.xml><?xml version="1.0" encoding="utf-8"?>
<a:theme xmlns:a="http://schemas.openxmlformats.org/drawingml/2006/main" name="Antonio template">
  <a:themeElements>
    <a:clrScheme name="Custom 347">
      <a:dk1>
        <a:srgbClr val="000000"/>
      </a:dk1>
      <a:lt1>
        <a:srgbClr val="FFFFFF"/>
      </a:lt1>
      <a:dk2>
        <a:srgbClr val="666666"/>
      </a:dk2>
      <a:lt2>
        <a:srgbClr val="CCCCCC"/>
      </a:lt2>
      <a:accent1>
        <a:srgbClr val="3A81BA"/>
      </a:accent1>
      <a:accent2>
        <a:srgbClr val="D89F39"/>
      </a:accent2>
      <a:accent3>
        <a:srgbClr val="8BAB42"/>
      </a:accent3>
      <a:accent4>
        <a:srgbClr val="57A7B5"/>
      </a:accent4>
      <a:accent5>
        <a:srgbClr val="8B81D2"/>
      </a:accent5>
      <a:accent6>
        <a:srgbClr val="963334"/>
      </a:accent6>
      <a:hlink>
        <a:srgbClr val="1155CC"/>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792</TotalTime>
  <Words>352</Words>
  <Application>Microsoft Office PowerPoint</Application>
  <PresentationFormat>On-screen Show (4:3)</PresentationFormat>
  <Paragraphs>62</Paragraphs>
  <Slides>10</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10</vt:i4>
      </vt:variant>
    </vt:vector>
  </HeadingPairs>
  <TitlesOfParts>
    <vt:vector size="14" baseType="lpstr">
      <vt:lpstr>Arial</vt:lpstr>
      <vt:lpstr>Raleway</vt:lpstr>
      <vt:lpstr>Lato</vt:lpstr>
      <vt:lpstr>Antonio template</vt:lpstr>
      <vt:lpstr>LIGHTWEIGHT PROSTHETIC FOREARM: A Press-fit Design  </vt:lpstr>
      <vt:lpstr>Heavy</vt:lpstr>
      <vt:lpstr>Practitioners 8,300</vt:lpstr>
      <vt:lpstr>Value Proposition</vt:lpstr>
      <vt:lpstr>Press-fit Technologies</vt:lpstr>
      <vt:lpstr>New disk geometry to optimize strength</vt:lpstr>
      <vt:lpstr>Technical Feasibility</vt:lpstr>
      <vt:lpstr>Press-fit Mechanical Frame</vt:lpstr>
      <vt:lpstr>Continuing Research...</vt:lpstr>
      <vt:lpstr>fishboneprosthetics@gmail.com</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MYOELECTRIC LIGHTWEIGHT PROSTHETIC FOREARM</dc:title>
  <dc:creator>kanda_000</dc:creator>
  <cp:lastModifiedBy>Sarah Jane</cp:lastModifiedBy>
  <cp:revision>25</cp:revision>
  <dcterms:modified xsi:type="dcterms:W3CDTF">2017-04-08T02:29:25Z</dcterms:modified>
</cp:coreProperties>
</file>